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5" r:id="rId1"/>
  </p:sldMasterIdLst>
  <p:notesMasterIdLst>
    <p:notesMasterId r:id="rId126"/>
  </p:notesMasterIdLst>
  <p:handoutMasterIdLst>
    <p:handoutMasterId r:id="rId127"/>
  </p:handoutMasterIdLst>
  <p:sldIdLst>
    <p:sldId id="4093" r:id="rId2"/>
    <p:sldId id="1488" r:id="rId3"/>
    <p:sldId id="3999" r:id="rId4"/>
    <p:sldId id="4000" r:id="rId5"/>
    <p:sldId id="4001" r:id="rId6"/>
    <p:sldId id="4002" r:id="rId7"/>
    <p:sldId id="4003" r:id="rId8"/>
    <p:sldId id="4004" r:id="rId9"/>
    <p:sldId id="4005" r:id="rId10"/>
    <p:sldId id="4006" r:id="rId11"/>
    <p:sldId id="4007" r:id="rId12"/>
    <p:sldId id="4008" r:id="rId13"/>
    <p:sldId id="4009" r:id="rId14"/>
    <p:sldId id="4011" r:id="rId15"/>
    <p:sldId id="4012" r:id="rId16"/>
    <p:sldId id="4013" r:id="rId17"/>
    <p:sldId id="4094" r:id="rId18"/>
    <p:sldId id="4015" r:id="rId19"/>
    <p:sldId id="4014" r:id="rId20"/>
    <p:sldId id="4016" r:id="rId21"/>
    <p:sldId id="4017" r:id="rId22"/>
    <p:sldId id="4018" r:id="rId23"/>
    <p:sldId id="4019" r:id="rId24"/>
    <p:sldId id="4020" r:id="rId25"/>
    <p:sldId id="4021" r:id="rId26"/>
    <p:sldId id="4022" r:id="rId27"/>
    <p:sldId id="4023" r:id="rId28"/>
    <p:sldId id="4024" r:id="rId29"/>
    <p:sldId id="4025" r:id="rId30"/>
    <p:sldId id="4107" r:id="rId31"/>
    <p:sldId id="4026" r:id="rId32"/>
    <p:sldId id="4027" r:id="rId33"/>
    <p:sldId id="4028" r:id="rId34"/>
    <p:sldId id="4029" r:id="rId35"/>
    <p:sldId id="4032" r:id="rId36"/>
    <p:sldId id="4030" r:id="rId37"/>
    <p:sldId id="4031" r:id="rId38"/>
    <p:sldId id="4095" r:id="rId39"/>
    <p:sldId id="4033" r:id="rId40"/>
    <p:sldId id="4096" r:id="rId41"/>
    <p:sldId id="4097" r:id="rId42"/>
    <p:sldId id="4034" r:id="rId43"/>
    <p:sldId id="4035" r:id="rId44"/>
    <p:sldId id="4036" r:id="rId45"/>
    <p:sldId id="4100" r:id="rId46"/>
    <p:sldId id="4098" r:id="rId47"/>
    <p:sldId id="4037" r:id="rId48"/>
    <p:sldId id="4038" r:id="rId49"/>
    <p:sldId id="4039" r:id="rId50"/>
    <p:sldId id="4099" r:id="rId51"/>
    <p:sldId id="4040" r:id="rId52"/>
    <p:sldId id="4041" r:id="rId53"/>
    <p:sldId id="4042" r:id="rId54"/>
    <p:sldId id="4043" r:id="rId55"/>
    <p:sldId id="4044" r:id="rId56"/>
    <p:sldId id="4045" r:id="rId57"/>
    <p:sldId id="4046" r:id="rId58"/>
    <p:sldId id="4047" r:id="rId59"/>
    <p:sldId id="4048" r:id="rId60"/>
    <p:sldId id="4122" r:id="rId61"/>
    <p:sldId id="4121" r:id="rId62"/>
    <p:sldId id="4108" r:id="rId63"/>
    <p:sldId id="4109" r:id="rId64"/>
    <p:sldId id="4110" r:id="rId65"/>
    <p:sldId id="4111" r:id="rId66"/>
    <p:sldId id="4112" r:id="rId67"/>
    <p:sldId id="4113" r:id="rId68"/>
    <p:sldId id="4114" r:id="rId69"/>
    <p:sldId id="4115" r:id="rId70"/>
    <p:sldId id="4116" r:id="rId71"/>
    <p:sldId id="4117" r:id="rId72"/>
    <p:sldId id="4118" r:id="rId73"/>
    <p:sldId id="4119" r:id="rId74"/>
    <p:sldId id="4120" r:id="rId75"/>
    <p:sldId id="4049" r:id="rId76"/>
    <p:sldId id="4050" r:id="rId77"/>
    <p:sldId id="4051" r:id="rId78"/>
    <p:sldId id="4101" r:id="rId79"/>
    <p:sldId id="4052" r:id="rId80"/>
    <p:sldId id="4053" r:id="rId81"/>
    <p:sldId id="4054" r:id="rId82"/>
    <p:sldId id="4055" r:id="rId83"/>
    <p:sldId id="4056" r:id="rId84"/>
    <p:sldId id="4057" r:id="rId85"/>
    <p:sldId id="4058" r:id="rId86"/>
    <p:sldId id="4059" r:id="rId87"/>
    <p:sldId id="4060" r:id="rId88"/>
    <p:sldId id="4061" r:id="rId89"/>
    <p:sldId id="4062" r:id="rId90"/>
    <p:sldId id="4063" r:id="rId91"/>
    <p:sldId id="4064" r:id="rId92"/>
    <p:sldId id="4065" r:id="rId93"/>
    <p:sldId id="4066" r:id="rId94"/>
    <p:sldId id="4067" r:id="rId95"/>
    <p:sldId id="4068" r:id="rId96"/>
    <p:sldId id="4069" r:id="rId97"/>
    <p:sldId id="4070" r:id="rId98"/>
    <p:sldId id="4071" r:id="rId99"/>
    <p:sldId id="4072" r:id="rId100"/>
    <p:sldId id="4073" r:id="rId101"/>
    <p:sldId id="4074" r:id="rId102"/>
    <p:sldId id="4075" r:id="rId103"/>
    <p:sldId id="4102" r:id="rId104"/>
    <p:sldId id="4076" r:id="rId105"/>
    <p:sldId id="4077" r:id="rId106"/>
    <p:sldId id="4078" r:id="rId107"/>
    <p:sldId id="4079" r:id="rId108"/>
    <p:sldId id="4081" r:id="rId109"/>
    <p:sldId id="4080" r:id="rId110"/>
    <p:sldId id="4103" r:id="rId111"/>
    <p:sldId id="4104" r:id="rId112"/>
    <p:sldId id="4105" r:id="rId113"/>
    <p:sldId id="4082" r:id="rId114"/>
    <p:sldId id="4083" r:id="rId115"/>
    <p:sldId id="4084" r:id="rId116"/>
    <p:sldId id="4085" r:id="rId117"/>
    <p:sldId id="4086" r:id="rId118"/>
    <p:sldId id="4087" r:id="rId119"/>
    <p:sldId id="4106" r:id="rId120"/>
    <p:sldId id="4088" r:id="rId121"/>
    <p:sldId id="4089" r:id="rId122"/>
    <p:sldId id="4090" r:id="rId123"/>
    <p:sldId id="4091" r:id="rId124"/>
    <p:sldId id="4092" r:id="rId125"/>
  </p:sldIdLst>
  <p:sldSz cx="9906000" cy="6858000" type="A4"/>
  <p:notesSz cx="9928225"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11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569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TxStyle/>
      <a:tcStyle>
        <a:tcBdr/>
        <a:fill>
          <a:solidFill>
            <a:schemeClr val="accent5">
              <a:tint val="40000"/>
            </a:schemeClr>
          </a:solidFill>
        </a:fill>
      </a:tcStyle>
    </a:band1H>
    <a:band2H>
      <a:tcTxStyle/>
      <a:tcStyle>
        <a:tcBdr/>
      </a:tcStyle>
    </a:band2H>
    <a:band1V>
      <a:tcTxStyle/>
      <a:tcStyle>
        <a:tcBdr/>
        <a:fill>
          <a:solidFill>
            <a:schemeClr val="accent5">
              <a:tint val="40000"/>
            </a:schemeClr>
          </a:solidFill>
        </a:fill>
      </a:tcStyle>
    </a:band1V>
    <a:band2V>
      <a:tcTxStyle/>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TxStyle/>
      <a:tcStyle>
        <a:tcBdr/>
        <a:fill>
          <a:solidFill>
            <a:schemeClr val="tx1">
              <a:alpha val="20000"/>
            </a:schemeClr>
          </a:solidFill>
        </a:fill>
      </a:tcStyle>
    </a:band1H>
    <a:band2H>
      <a:tcTxStyle/>
      <a:tcStyle>
        <a:tcBdr/>
      </a:tcStyle>
    </a:band2H>
    <a:band1V>
      <a:tcTxStyle/>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TxStyle/>
      <a:tcStyle>
        <a:tcBdr>
          <a:left>
            <a:ln>
              <a:noFill/>
            </a:ln>
          </a:left>
          <a:top>
            <a:ln>
              <a:noFill/>
            </a:ln>
          </a:top>
        </a:tcBdr>
      </a:tcStyle>
    </a:seCell>
    <a:swCell>
      <a:tcTxStyle/>
      <a:tcStyle>
        <a:tcBdr>
          <a:right>
            <a:ln>
              <a:noFill/>
            </a:ln>
          </a:right>
          <a:top>
            <a:ln>
              <a:noFill/>
            </a:ln>
          </a:top>
        </a:tcBdr>
      </a:tcStyle>
    </a:swCell>
    <a:firstRow>
      <a:tcTxStyle b="on"/>
      <a:tcStyle>
        <a:tcBdr>
          <a:bottom>
            <a:lnRef idx="3">
              <a:schemeClr val="lt1"/>
            </a:lnRef>
          </a:bottom>
        </a:tcBdr>
        <a:fill>
          <a:noFill/>
        </a:fill>
      </a:tcStyle>
    </a:firstRow>
    <a:neCell>
      <a:tcTxStyle/>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890" autoAdjust="0"/>
  </p:normalViewPr>
  <p:slideViewPr>
    <p:cSldViewPr snapToGrid="0">
      <p:cViewPr varScale="1">
        <p:scale>
          <a:sx n="64" d="100"/>
          <a:sy n="64" d="100"/>
        </p:scale>
        <p:origin x="828" y="45"/>
      </p:cViewPr>
      <p:guideLst>
        <p:guide orient="horz" pos="2159"/>
        <p:guide pos="3119"/>
      </p:guideLst>
    </p:cSldViewPr>
  </p:slideViewPr>
  <p:outlineViewPr>
    <p:cViewPr>
      <p:scale>
        <a:sx n="33" d="100"/>
        <a:sy n="33" d="100"/>
      </p:scale>
      <p:origin x="0" y="-95208"/>
    </p:cViewPr>
  </p:outlineViewPr>
  <p:notesTextViewPr>
    <p:cViewPr>
      <p:scale>
        <a:sx n="100" d="100"/>
        <a:sy n="100" d="100"/>
      </p:scale>
      <p:origin x="0" y="0"/>
    </p:cViewPr>
  </p:notesTextViewPr>
  <p:sorterViewPr>
    <p:cViewPr varScale="1">
      <p:scale>
        <a:sx n="100" d="100"/>
        <a:sy n="100" d="100"/>
      </p:scale>
      <p:origin x="0" y="-50922"/>
    </p:cViewPr>
  </p:sorterViewPr>
  <p:notesViewPr>
    <p:cSldViewPr snapToGrid="0">
      <p:cViewPr varScale="1">
        <p:scale>
          <a:sx n="92" d="100"/>
          <a:sy n="92" d="100"/>
        </p:scale>
        <p:origin x="60" y="16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2"/>
            <a:ext cx="4301922" cy="340915"/>
          </a:xfrm>
          <a:prstGeom prst="rect">
            <a:avLst/>
          </a:prstGeom>
        </p:spPr>
        <p:txBody>
          <a:bodyPr vert="horz" lIns="91312" tIns="45657" rIns="91312" bIns="45657"/>
          <a:lstStyle>
            <a:lvl1pPr algn="l">
              <a:defRPr sz="1200"/>
            </a:lvl1pPr>
          </a:lstStyle>
          <a:p>
            <a:pPr lvl="0">
              <a:defRPr/>
            </a:pPr>
            <a:endParaRPr lang="ko-KR" altLang="en-US">
              <a:latin typeface="KoPub돋움체 Medium"/>
              <a:ea typeface="KoPub돋움체 Medium"/>
            </a:endParaRPr>
          </a:p>
        </p:txBody>
      </p:sp>
      <p:sp>
        <p:nvSpPr>
          <p:cNvPr id="3" name="날짜 개체 틀 2"/>
          <p:cNvSpPr>
            <a:spLocks noGrp="1"/>
          </p:cNvSpPr>
          <p:nvPr>
            <p:ph type="dt" sz="quarter" idx="1"/>
          </p:nvPr>
        </p:nvSpPr>
        <p:spPr>
          <a:xfrm>
            <a:off x="5623989" y="2"/>
            <a:ext cx="4301922" cy="340915"/>
          </a:xfrm>
          <a:prstGeom prst="rect">
            <a:avLst/>
          </a:prstGeom>
        </p:spPr>
        <p:txBody>
          <a:bodyPr vert="horz" lIns="91312" tIns="45657" rIns="91312" bIns="45657"/>
          <a:lstStyle>
            <a:lvl1pPr algn="r">
              <a:defRPr sz="1200"/>
            </a:lvl1pPr>
          </a:lstStyle>
          <a:p>
            <a:pPr lvl="0">
              <a:defRPr/>
            </a:pPr>
            <a:r>
              <a:rPr lang="en-US" altLang="ko-KR">
                <a:latin typeface="KoPub돋움체 Medium"/>
                <a:ea typeface="KoPub돋움체 Medium"/>
              </a:rPr>
              <a:t>2018-11-21</a:t>
            </a:r>
            <a:endParaRPr lang="ko-KR" altLang="en-US">
              <a:latin typeface="KoPub돋움체 Medium"/>
              <a:ea typeface="KoPub돋움체 Medium"/>
            </a:endParaRPr>
          </a:p>
        </p:txBody>
      </p:sp>
      <p:sp>
        <p:nvSpPr>
          <p:cNvPr id="4" name="바닥글 개체 틀 3"/>
          <p:cNvSpPr>
            <a:spLocks noGrp="1"/>
          </p:cNvSpPr>
          <p:nvPr>
            <p:ph type="ftr" sz="quarter" idx="2"/>
          </p:nvPr>
        </p:nvSpPr>
        <p:spPr>
          <a:xfrm>
            <a:off x="1" y="6456761"/>
            <a:ext cx="4301922" cy="340915"/>
          </a:xfrm>
          <a:prstGeom prst="rect">
            <a:avLst/>
          </a:prstGeom>
        </p:spPr>
        <p:txBody>
          <a:bodyPr vert="horz" lIns="91312" tIns="45657" rIns="91312" bIns="45657" anchor="b"/>
          <a:lstStyle>
            <a:lvl1pPr algn="l">
              <a:defRPr sz="1200"/>
            </a:lvl1pPr>
          </a:lstStyle>
          <a:p>
            <a:pPr lvl="0">
              <a:defRPr/>
            </a:pPr>
            <a:endParaRPr lang="ko-KR" altLang="en-US">
              <a:latin typeface="KoPub돋움체 Medium"/>
              <a:ea typeface="KoPub돋움체 Medium"/>
            </a:endParaRPr>
          </a:p>
        </p:txBody>
      </p:sp>
      <p:sp>
        <p:nvSpPr>
          <p:cNvPr id="5" name="슬라이드 번호 개체 틀 4"/>
          <p:cNvSpPr>
            <a:spLocks noGrp="1"/>
          </p:cNvSpPr>
          <p:nvPr>
            <p:ph type="sldNum" sz="quarter" idx="3"/>
          </p:nvPr>
        </p:nvSpPr>
        <p:spPr>
          <a:xfrm>
            <a:off x="5623989" y="6456761"/>
            <a:ext cx="4301922" cy="340915"/>
          </a:xfrm>
          <a:prstGeom prst="rect">
            <a:avLst/>
          </a:prstGeom>
        </p:spPr>
        <p:txBody>
          <a:bodyPr vert="horz" lIns="91312" tIns="45657" rIns="91312" bIns="45657" anchor="b"/>
          <a:lstStyle>
            <a:lvl1pPr algn="r">
              <a:defRPr sz="1200"/>
            </a:lvl1pPr>
          </a:lstStyle>
          <a:p>
            <a:pPr lvl="0">
              <a:defRPr/>
            </a:pPr>
            <a:fld id="{65D17C6A-3EEC-42F3-AEAE-7FF8875F99E1}" type="slidenum">
              <a:rPr lang="ko-KR" altLang="en-US">
                <a:latin typeface="KoPub돋움체 Medium"/>
                <a:ea typeface="KoPub돋움체 Medium"/>
              </a:rPr>
              <a:pPr lvl="0">
                <a:defRPr/>
              </a:pPr>
              <a:t>‹#›</a:t>
            </a:fld>
            <a:endParaRPr lang="ko-KR" altLang="en-US">
              <a:latin typeface="KoPub돋움체 Medium"/>
              <a:ea typeface="KoPub돋움체 Medium"/>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0"/>
            <a:ext cx="4302231" cy="341064"/>
          </a:xfrm>
          <a:prstGeom prst="rect">
            <a:avLst/>
          </a:prstGeom>
        </p:spPr>
        <p:txBody>
          <a:bodyPr vert="horz" lIns="91312" tIns="45657" rIns="91312" bIns="45657"/>
          <a:lstStyle>
            <a:lvl1pPr algn="l">
              <a:defRPr sz="1200">
                <a:latin typeface="KoPub돋움체 Medium"/>
                <a:ea typeface="KoPub돋움체 Medium"/>
              </a:defRPr>
            </a:lvl1pPr>
          </a:lstStyle>
          <a:p>
            <a:pPr lvl="0">
              <a:defRPr/>
            </a:pPr>
            <a:endParaRPr lang="ko-KR" altLang="en-US"/>
          </a:p>
        </p:txBody>
      </p:sp>
      <p:sp>
        <p:nvSpPr>
          <p:cNvPr id="3" name="날짜 개체 틀 2"/>
          <p:cNvSpPr>
            <a:spLocks noGrp="1"/>
          </p:cNvSpPr>
          <p:nvPr>
            <p:ph type="dt" idx="1"/>
          </p:nvPr>
        </p:nvSpPr>
        <p:spPr>
          <a:xfrm>
            <a:off x="5623699" y="0"/>
            <a:ext cx="4302231" cy="341064"/>
          </a:xfrm>
          <a:prstGeom prst="rect">
            <a:avLst/>
          </a:prstGeom>
        </p:spPr>
        <p:txBody>
          <a:bodyPr vert="horz" lIns="91312" tIns="45657" rIns="91312" bIns="45657"/>
          <a:lstStyle>
            <a:lvl1pPr algn="r">
              <a:defRPr sz="1200">
                <a:latin typeface="KoPub돋움체 Medium"/>
                <a:ea typeface="KoPub돋움체 Medium"/>
              </a:defRPr>
            </a:lvl1pPr>
          </a:lstStyle>
          <a:p>
            <a:pPr lvl="0">
              <a:defRPr/>
            </a:pPr>
            <a:r>
              <a:rPr lang="en-US" altLang="ko-KR"/>
              <a:t>2018-11-21</a:t>
            </a:r>
            <a:endParaRPr lang="ko-KR" altLang="en-US"/>
          </a:p>
        </p:txBody>
      </p:sp>
      <p:sp>
        <p:nvSpPr>
          <p:cNvPr id="4" name="슬라이드 이미지 개체 틀 3"/>
          <p:cNvSpPr>
            <a:spLocks noGrp="1" noRot="1" noChangeAspect="1" noTextEdit="1"/>
          </p:cNvSpPr>
          <p:nvPr>
            <p:ph type="sldImg" idx="2"/>
          </p:nvPr>
        </p:nvSpPr>
        <p:spPr>
          <a:xfrm>
            <a:off x="3306763" y="849313"/>
            <a:ext cx="3314700" cy="2293937"/>
          </a:xfrm>
          <a:prstGeom prst="rect">
            <a:avLst/>
          </a:prstGeom>
          <a:noFill/>
          <a:ln w="12700">
            <a:solidFill>
              <a:prstClr val="black"/>
            </a:solidFill>
          </a:ln>
        </p:spPr>
        <p:txBody>
          <a:bodyPr vert="horz" lIns="91312" tIns="45657" rIns="91312" bIns="45657" anchor="ctr"/>
          <a:lstStyle/>
          <a:p>
            <a:pPr lvl="0">
              <a:defRPr/>
            </a:pPr>
            <a:endParaRPr lang="ko-KR" altLang="en-US"/>
          </a:p>
        </p:txBody>
      </p:sp>
      <p:sp>
        <p:nvSpPr>
          <p:cNvPr id="5" name="슬라이드 노트 개체 틀 4"/>
          <p:cNvSpPr>
            <a:spLocks noGrp="1"/>
          </p:cNvSpPr>
          <p:nvPr>
            <p:ph type="body" sz="quarter" idx="3"/>
          </p:nvPr>
        </p:nvSpPr>
        <p:spPr>
          <a:xfrm>
            <a:off x="992823" y="3271382"/>
            <a:ext cx="7942580" cy="2676585"/>
          </a:xfrm>
          <a:prstGeom prst="rect">
            <a:avLst/>
          </a:prstGeom>
        </p:spPr>
        <p:txBody>
          <a:bodyPr vert="horz" lIns="91312" tIns="45657" rIns="91312" bIns="45657"/>
          <a:lstStyle/>
          <a:p>
            <a:pPr lvl="0">
              <a:defRPr/>
            </a:pPr>
            <a:r>
              <a:rPr lang="ko-KR" altLang="en-US"/>
              <a:t>마스터 텍스트 스타일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3" y="6456613"/>
            <a:ext cx="4302231" cy="341063"/>
          </a:xfrm>
          <a:prstGeom prst="rect">
            <a:avLst/>
          </a:prstGeom>
        </p:spPr>
        <p:txBody>
          <a:bodyPr vert="horz" lIns="91312" tIns="45657" rIns="91312" bIns="45657" anchor="b"/>
          <a:lstStyle>
            <a:lvl1pPr algn="l">
              <a:defRPr sz="1200">
                <a:latin typeface="KoPub돋움체 Medium"/>
                <a:ea typeface="KoPub돋움체 Medium"/>
              </a:defRPr>
            </a:lvl1pPr>
          </a:lstStyle>
          <a:p>
            <a:pPr lvl="0">
              <a:defRPr/>
            </a:pPr>
            <a:endParaRPr lang="ko-KR" altLang="en-US"/>
          </a:p>
        </p:txBody>
      </p:sp>
      <p:sp>
        <p:nvSpPr>
          <p:cNvPr id="7" name="슬라이드 번호 개체 틀 6"/>
          <p:cNvSpPr>
            <a:spLocks noGrp="1"/>
          </p:cNvSpPr>
          <p:nvPr>
            <p:ph type="sldNum" sz="quarter" idx="5"/>
          </p:nvPr>
        </p:nvSpPr>
        <p:spPr>
          <a:xfrm>
            <a:off x="5623699" y="6456613"/>
            <a:ext cx="4302231" cy="341063"/>
          </a:xfrm>
          <a:prstGeom prst="rect">
            <a:avLst/>
          </a:prstGeom>
        </p:spPr>
        <p:txBody>
          <a:bodyPr vert="horz" lIns="91312" tIns="45657" rIns="91312" bIns="45657" anchor="b"/>
          <a:lstStyle>
            <a:lvl1pPr algn="r">
              <a:defRPr sz="1200">
                <a:latin typeface="KoPub돋움체 Medium"/>
                <a:ea typeface="KoPub돋움체 Medium"/>
              </a:defRPr>
            </a:lvl1pPr>
          </a:lstStyle>
          <a:p>
            <a:pPr lvl="0">
              <a:defRPr/>
            </a:pPr>
            <a:fld id="{E9CDEF3D-52BA-4170-8323-8257CC7BA349}" type="slidenum">
              <a:rPr lang="ko-KR" altLang="en-US"/>
              <a:pPr lvl="0">
                <a:defRPr/>
              </a:pPr>
              <a:t>‹#›</a:t>
            </a:fld>
            <a:endParaRPr lang="ko-KR" altLang="en-US"/>
          </a:p>
        </p:txBody>
      </p:sp>
    </p:spTree>
    <p:extLst>
      <p:ext uri="{BB962C8B-B14F-4D97-AF65-F5344CB8AC3E}">
        <p14:creationId xmlns:p14="http://schemas.microsoft.com/office/powerpoint/2010/main" val="170968024"/>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KoPub돋움체 Medium"/>
        <a:ea typeface="KoPub돋움체 Medium"/>
        <a:cs typeface="+mn-cs"/>
      </a:defRPr>
    </a:lvl1pPr>
    <a:lvl2pPr marL="457200" algn="l" defTabSz="914400" rtl="0" eaLnBrk="1" latinLnBrk="1" hangingPunct="1">
      <a:defRPr sz="1200" kern="1200">
        <a:solidFill>
          <a:schemeClr val="tx1"/>
        </a:solidFill>
        <a:latin typeface="KoPub돋움체 Medium"/>
        <a:ea typeface="KoPub돋움체 Medium"/>
        <a:cs typeface="+mn-cs"/>
      </a:defRPr>
    </a:lvl2pPr>
    <a:lvl3pPr marL="914400" algn="l" defTabSz="914400" rtl="0" eaLnBrk="1" latinLnBrk="1" hangingPunct="1">
      <a:defRPr sz="1200" kern="1200">
        <a:solidFill>
          <a:schemeClr val="tx1"/>
        </a:solidFill>
        <a:latin typeface="KoPub돋움체 Medium"/>
        <a:ea typeface="KoPub돋움체 Medium"/>
        <a:cs typeface="+mn-cs"/>
      </a:defRPr>
    </a:lvl3pPr>
    <a:lvl4pPr marL="1371600" algn="l" defTabSz="914400" rtl="0" eaLnBrk="1" latinLnBrk="1" hangingPunct="1">
      <a:defRPr sz="1200" kern="1200">
        <a:solidFill>
          <a:schemeClr val="tx1"/>
        </a:solidFill>
        <a:latin typeface="KoPub돋움체 Medium"/>
        <a:ea typeface="KoPub돋움체 Medium"/>
        <a:cs typeface="+mn-cs"/>
      </a:defRPr>
    </a:lvl4pPr>
    <a:lvl5pPr marL="1828800" algn="l" defTabSz="914400" rtl="0" eaLnBrk="1" latinLnBrk="1" hangingPunct="1">
      <a:defRPr sz="1200" kern="1200">
        <a:solidFill>
          <a:schemeClr val="tx1"/>
        </a:solidFill>
        <a:latin typeface="KoPub돋움체 Medium"/>
        <a:ea typeface="KoPub돋움체 Medium"/>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a:xfrm>
            <a:off x="3306763" y="849313"/>
            <a:ext cx="3314700" cy="2293937"/>
          </a:xfrm>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E9CDEF3D-52BA-4170-8323-8257CC7BA349}" type="slidenum">
              <a:rPr lang="en-US" altLang="en-US"/>
              <a:pPr lvl="0">
                <a:defRPr/>
              </a:pPr>
              <a:t>1</a:t>
            </a:fld>
            <a:endParaRPr lang="en-US" altLang="en-US"/>
          </a:p>
        </p:txBody>
      </p:sp>
    </p:spTree>
    <p:extLst>
      <p:ext uri="{BB962C8B-B14F-4D97-AF65-F5344CB8AC3E}">
        <p14:creationId xmlns:p14="http://schemas.microsoft.com/office/powerpoint/2010/main" val="236650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a:t>
            </a:fld>
            <a:endParaRPr lang="ko-KR" altLang="en-US"/>
          </a:p>
        </p:txBody>
      </p:sp>
    </p:spTree>
    <p:extLst>
      <p:ext uri="{BB962C8B-B14F-4D97-AF65-F5344CB8AC3E}">
        <p14:creationId xmlns:p14="http://schemas.microsoft.com/office/powerpoint/2010/main" val="17324077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100</a:t>
            </a:fld>
            <a:endParaRPr lang="ko-KR" altLang="en-US"/>
          </a:p>
        </p:txBody>
      </p:sp>
    </p:spTree>
    <p:extLst>
      <p:ext uri="{BB962C8B-B14F-4D97-AF65-F5344CB8AC3E}">
        <p14:creationId xmlns:p14="http://schemas.microsoft.com/office/powerpoint/2010/main" val="1982853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101</a:t>
            </a:fld>
            <a:endParaRPr lang="ko-KR" altLang="en-US"/>
          </a:p>
        </p:txBody>
      </p:sp>
    </p:spTree>
    <p:extLst>
      <p:ext uri="{BB962C8B-B14F-4D97-AF65-F5344CB8AC3E}">
        <p14:creationId xmlns:p14="http://schemas.microsoft.com/office/powerpoint/2010/main" val="7997498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102</a:t>
            </a:fld>
            <a:endParaRPr lang="ko-KR" altLang="en-US"/>
          </a:p>
        </p:txBody>
      </p:sp>
    </p:spTree>
    <p:extLst>
      <p:ext uri="{BB962C8B-B14F-4D97-AF65-F5344CB8AC3E}">
        <p14:creationId xmlns:p14="http://schemas.microsoft.com/office/powerpoint/2010/main" val="42471484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103</a:t>
            </a:fld>
            <a:endParaRPr lang="ko-KR" altLang="en-US"/>
          </a:p>
        </p:txBody>
      </p:sp>
    </p:spTree>
    <p:extLst>
      <p:ext uri="{BB962C8B-B14F-4D97-AF65-F5344CB8AC3E}">
        <p14:creationId xmlns:p14="http://schemas.microsoft.com/office/powerpoint/2010/main" val="16520026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104</a:t>
            </a:fld>
            <a:endParaRPr lang="ko-KR" altLang="en-US"/>
          </a:p>
        </p:txBody>
      </p:sp>
    </p:spTree>
    <p:extLst>
      <p:ext uri="{BB962C8B-B14F-4D97-AF65-F5344CB8AC3E}">
        <p14:creationId xmlns:p14="http://schemas.microsoft.com/office/powerpoint/2010/main" val="18765595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105</a:t>
            </a:fld>
            <a:endParaRPr lang="ko-KR" altLang="en-US"/>
          </a:p>
        </p:txBody>
      </p:sp>
    </p:spTree>
    <p:extLst>
      <p:ext uri="{BB962C8B-B14F-4D97-AF65-F5344CB8AC3E}">
        <p14:creationId xmlns:p14="http://schemas.microsoft.com/office/powerpoint/2010/main" val="42151182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106</a:t>
            </a:fld>
            <a:endParaRPr lang="ko-KR" altLang="en-US"/>
          </a:p>
        </p:txBody>
      </p:sp>
    </p:spTree>
    <p:extLst>
      <p:ext uri="{BB962C8B-B14F-4D97-AF65-F5344CB8AC3E}">
        <p14:creationId xmlns:p14="http://schemas.microsoft.com/office/powerpoint/2010/main" val="37882970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107</a:t>
            </a:fld>
            <a:endParaRPr lang="ko-KR" altLang="en-US"/>
          </a:p>
        </p:txBody>
      </p:sp>
    </p:spTree>
    <p:extLst>
      <p:ext uri="{BB962C8B-B14F-4D97-AF65-F5344CB8AC3E}">
        <p14:creationId xmlns:p14="http://schemas.microsoft.com/office/powerpoint/2010/main" val="24371123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108</a:t>
            </a:fld>
            <a:endParaRPr lang="ko-KR" altLang="en-US"/>
          </a:p>
        </p:txBody>
      </p:sp>
    </p:spTree>
    <p:extLst>
      <p:ext uri="{BB962C8B-B14F-4D97-AF65-F5344CB8AC3E}">
        <p14:creationId xmlns:p14="http://schemas.microsoft.com/office/powerpoint/2010/main" val="1232859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109</a:t>
            </a:fld>
            <a:endParaRPr lang="ko-KR" altLang="en-US"/>
          </a:p>
        </p:txBody>
      </p:sp>
    </p:spTree>
    <p:extLst>
      <p:ext uri="{BB962C8B-B14F-4D97-AF65-F5344CB8AC3E}">
        <p14:creationId xmlns:p14="http://schemas.microsoft.com/office/powerpoint/2010/main" val="355586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a:t>
            </a:fld>
            <a:endParaRPr lang="ko-KR" altLang="en-US"/>
          </a:p>
        </p:txBody>
      </p:sp>
    </p:spTree>
    <p:extLst>
      <p:ext uri="{BB962C8B-B14F-4D97-AF65-F5344CB8AC3E}">
        <p14:creationId xmlns:p14="http://schemas.microsoft.com/office/powerpoint/2010/main" val="19843647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110</a:t>
            </a:fld>
            <a:endParaRPr lang="ko-KR" altLang="en-US"/>
          </a:p>
        </p:txBody>
      </p:sp>
    </p:spTree>
    <p:extLst>
      <p:ext uri="{BB962C8B-B14F-4D97-AF65-F5344CB8AC3E}">
        <p14:creationId xmlns:p14="http://schemas.microsoft.com/office/powerpoint/2010/main" val="31399424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111</a:t>
            </a:fld>
            <a:endParaRPr lang="ko-KR" altLang="en-US"/>
          </a:p>
        </p:txBody>
      </p:sp>
    </p:spTree>
    <p:extLst>
      <p:ext uri="{BB962C8B-B14F-4D97-AF65-F5344CB8AC3E}">
        <p14:creationId xmlns:p14="http://schemas.microsoft.com/office/powerpoint/2010/main" val="26567797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112</a:t>
            </a:fld>
            <a:endParaRPr lang="ko-KR" altLang="en-US"/>
          </a:p>
        </p:txBody>
      </p:sp>
    </p:spTree>
    <p:extLst>
      <p:ext uri="{BB962C8B-B14F-4D97-AF65-F5344CB8AC3E}">
        <p14:creationId xmlns:p14="http://schemas.microsoft.com/office/powerpoint/2010/main" val="1953895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113</a:t>
            </a:fld>
            <a:endParaRPr lang="ko-KR" altLang="en-US"/>
          </a:p>
        </p:txBody>
      </p:sp>
    </p:spTree>
    <p:extLst>
      <p:ext uri="{BB962C8B-B14F-4D97-AF65-F5344CB8AC3E}">
        <p14:creationId xmlns:p14="http://schemas.microsoft.com/office/powerpoint/2010/main" val="17526338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114</a:t>
            </a:fld>
            <a:endParaRPr lang="ko-KR" altLang="en-US"/>
          </a:p>
        </p:txBody>
      </p:sp>
    </p:spTree>
    <p:extLst>
      <p:ext uri="{BB962C8B-B14F-4D97-AF65-F5344CB8AC3E}">
        <p14:creationId xmlns:p14="http://schemas.microsoft.com/office/powerpoint/2010/main" val="35901588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115</a:t>
            </a:fld>
            <a:endParaRPr lang="ko-KR" altLang="en-US"/>
          </a:p>
        </p:txBody>
      </p:sp>
    </p:spTree>
    <p:extLst>
      <p:ext uri="{BB962C8B-B14F-4D97-AF65-F5344CB8AC3E}">
        <p14:creationId xmlns:p14="http://schemas.microsoft.com/office/powerpoint/2010/main" val="10305893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116</a:t>
            </a:fld>
            <a:endParaRPr lang="ko-KR" altLang="en-US"/>
          </a:p>
        </p:txBody>
      </p:sp>
    </p:spTree>
    <p:extLst>
      <p:ext uri="{BB962C8B-B14F-4D97-AF65-F5344CB8AC3E}">
        <p14:creationId xmlns:p14="http://schemas.microsoft.com/office/powerpoint/2010/main" val="6289446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117</a:t>
            </a:fld>
            <a:endParaRPr lang="ko-KR" altLang="en-US"/>
          </a:p>
        </p:txBody>
      </p:sp>
    </p:spTree>
    <p:extLst>
      <p:ext uri="{BB962C8B-B14F-4D97-AF65-F5344CB8AC3E}">
        <p14:creationId xmlns:p14="http://schemas.microsoft.com/office/powerpoint/2010/main" val="14211180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118</a:t>
            </a:fld>
            <a:endParaRPr lang="ko-KR" altLang="en-US"/>
          </a:p>
        </p:txBody>
      </p:sp>
    </p:spTree>
    <p:extLst>
      <p:ext uri="{BB962C8B-B14F-4D97-AF65-F5344CB8AC3E}">
        <p14:creationId xmlns:p14="http://schemas.microsoft.com/office/powerpoint/2010/main" val="19574259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119</a:t>
            </a:fld>
            <a:endParaRPr lang="ko-KR" altLang="en-US"/>
          </a:p>
        </p:txBody>
      </p:sp>
    </p:spTree>
    <p:extLst>
      <p:ext uri="{BB962C8B-B14F-4D97-AF65-F5344CB8AC3E}">
        <p14:creationId xmlns:p14="http://schemas.microsoft.com/office/powerpoint/2010/main" val="332126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a:t>
            </a:fld>
            <a:endParaRPr lang="ko-KR" altLang="en-US"/>
          </a:p>
        </p:txBody>
      </p:sp>
    </p:spTree>
    <p:extLst>
      <p:ext uri="{BB962C8B-B14F-4D97-AF65-F5344CB8AC3E}">
        <p14:creationId xmlns:p14="http://schemas.microsoft.com/office/powerpoint/2010/main" val="29864903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120</a:t>
            </a:fld>
            <a:endParaRPr lang="ko-KR" altLang="en-US"/>
          </a:p>
        </p:txBody>
      </p:sp>
    </p:spTree>
    <p:extLst>
      <p:ext uri="{BB962C8B-B14F-4D97-AF65-F5344CB8AC3E}">
        <p14:creationId xmlns:p14="http://schemas.microsoft.com/office/powerpoint/2010/main" val="10075889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121</a:t>
            </a:fld>
            <a:endParaRPr lang="ko-KR" altLang="en-US"/>
          </a:p>
        </p:txBody>
      </p:sp>
    </p:spTree>
    <p:extLst>
      <p:ext uri="{BB962C8B-B14F-4D97-AF65-F5344CB8AC3E}">
        <p14:creationId xmlns:p14="http://schemas.microsoft.com/office/powerpoint/2010/main" val="11257464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122</a:t>
            </a:fld>
            <a:endParaRPr lang="ko-KR" altLang="en-US"/>
          </a:p>
        </p:txBody>
      </p:sp>
    </p:spTree>
    <p:extLst>
      <p:ext uri="{BB962C8B-B14F-4D97-AF65-F5344CB8AC3E}">
        <p14:creationId xmlns:p14="http://schemas.microsoft.com/office/powerpoint/2010/main" val="22731197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123</a:t>
            </a:fld>
            <a:endParaRPr lang="ko-KR" altLang="en-US"/>
          </a:p>
        </p:txBody>
      </p:sp>
    </p:spTree>
    <p:extLst>
      <p:ext uri="{BB962C8B-B14F-4D97-AF65-F5344CB8AC3E}">
        <p14:creationId xmlns:p14="http://schemas.microsoft.com/office/powerpoint/2010/main" val="28138795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124</a:t>
            </a:fld>
            <a:endParaRPr lang="ko-KR" altLang="en-US"/>
          </a:p>
        </p:txBody>
      </p:sp>
    </p:spTree>
    <p:extLst>
      <p:ext uri="{BB962C8B-B14F-4D97-AF65-F5344CB8AC3E}">
        <p14:creationId xmlns:p14="http://schemas.microsoft.com/office/powerpoint/2010/main" val="860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13</a:t>
            </a:fld>
            <a:endParaRPr lang="ko-KR" altLang="en-US"/>
          </a:p>
        </p:txBody>
      </p:sp>
    </p:spTree>
    <p:extLst>
      <p:ext uri="{BB962C8B-B14F-4D97-AF65-F5344CB8AC3E}">
        <p14:creationId xmlns:p14="http://schemas.microsoft.com/office/powerpoint/2010/main" val="333386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14</a:t>
            </a:fld>
            <a:endParaRPr lang="ko-KR" altLang="en-US"/>
          </a:p>
        </p:txBody>
      </p:sp>
    </p:spTree>
    <p:extLst>
      <p:ext uri="{BB962C8B-B14F-4D97-AF65-F5344CB8AC3E}">
        <p14:creationId xmlns:p14="http://schemas.microsoft.com/office/powerpoint/2010/main" val="324339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15</a:t>
            </a:fld>
            <a:endParaRPr lang="ko-KR" altLang="en-US"/>
          </a:p>
        </p:txBody>
      </p:sp>
    </p:spTree>
    <p:extLst>
      <p:ext uri="{BB962C8B-B14F-4D97-AF65-F5344CB8AC3E}">
        <p14:creationId xmlns:p14="http://schemas.microsoft.com/office/powerpoint/2010/main" val="17895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16</a:t>
            </a:fld>
            <a:endParaRPr lang="ko-KR" altLang="en-US"/>
          </a:p>
        </p:txBody>
      </p:sp>
    </p:spTree>
    <p:extLst>
      <p:ext uri="{BB962C8B-B14F-4D97-AF65-F5344CB8AC3E}">
        <p14:creationId xmlns:p14="http://schemas.microsoft.com/office/powerpoint/2010/main" val="427618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17</a:t>
            </a:fld>
            <a:endParaRPr lang="ko-KR" altLang="en-US"/>
          </a:p>
        </p:txBody>
      </p:sp>
    </p:spTree>
    <p:extLst>
      <p:ext uri="{BB962C8B-B14F-4D97-AF65-F5344CB8AC3E}">
        <p14:creationId xmlns:p14="http://schemas.microsoft.com/office/powerpoint/2010/main" val="2516723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18</a:t>
            </a:fld>
            <a:endParaRPr lang="ko-KR" altLang="en-US"/>
          </a:p>
        </p:txBody>
      </p:sp>
    </p:spTree>
    <p:extLst>
      <p:ext uri="{BB962C8B-B14F-4D97-AF65-F5344CB8AC3E}">
        <p14:creationId xmlns:p14="http://schemas.microsoft.com/office/powerpoint/2010/main" val="239535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19</a:t>
            </a:fld>
            <a:endParaRPr lang="ko-KR" altLang="en-US"/>
          </a:p>
        </p:txBody>
      </p:sp>
    </p:spTree>
    <p:extLst>
      <p:ext uri="{BB962C8B-B14F-4D97-AF65-F5344CB8AC3E}">
        <p14:creationId xmlns:p14="http://schemas.microsoft.com/office/powerpoint/2010/main" val="308001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a:t>
            </a:fld>
            <a:endParaRPr lang="ko-KR" altLang="en-US"/>
          </a:p>
        </p:txBody>
      </p:sp>
    </p:spTree>
    <p:extLst>
      <p:ext uri="{BB962C8B-B14F-4D97-AF65-F5344CB8AC3E}">
        <p14:creationId xmlns:p14="http://schemas.microsoft.com/office/powerpoint/2010/main" val="2747350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20</a:t>
            </a:fld>
            <a:endParaRPr lang="ko-KR" altLang="en-US"/>
          </a:p>
        </p:txBody>
      </p:sp>
    </p:spTree>
    <p:extLst>
      <p:ext uri="{BB962C8B-B14F-4D97-AF65-F5344CB8AC3E}">
        <p14:creationId xmlns:p14="http://schemas.microsoft.com/office/powerpoint/2010/main" val="197141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21</a:t>
            </a:fld>
            <a:endParaRPr lang="ko-KR" altLang="en-US"/>
          </a:p>
        </p:txBody>
      </p:sp>
    </p:spTree>
    <p:extLst>
      <p:ext uri="{BB962C8B-B14F-4D97-AF65-F5344CB8AC3E}">
        <p14:creationId xmlns:p14="http://schemas.microsoft.com/office/powerpoint/2010/main" val="55927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22</a:t>
            </a:fld>
            <a:endParaRPr lang="ko-KR" altLang="en-US"/>
          </a:p>
        </p:txBody>
      </p:sp>
    </p:spTree>
    <p:extLst>
      <p:ext uri="{BB962C8B-B14F-4D97-AF65-F5344CB8AC3E}">
        <p14:creationId xmlns:p14="http://schemas.microsoft.com/office/powerpoint/2010/main" val="267851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23</a:t>
            </a:fld>
            <a:endParaRPr lang="ko-KR" altLang="en-US"/>
          </a:p>
        </p:txBody>
      </p:sp>
    </p:spTree>
    <p:extLst>
      <p:ext uri="{BB962C8B-B14F-4D97-AF65-F5344CB8AC3E}">
        <p14:creationId xmlns:p14="http://schemas.microsoft.com/office/powerpoint/2010/main" val="38393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24</a:t>
            </a:fld>
            <a:endParaRPr lang="ko-KR" altLang="en-US"/>
          </a:p>
        </p:txBody>
      </p:sp>
    </p:spTree>
    <p:extLst>
      <p:ext uri="{BB962C8B-B14F-4D97-AF65-F5344CB8AC3E}">
        <p14:creationId xmlns:p14="http://schemas.microsoft.com/office/powerpoint/2010/main" val="2226904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25</a:t>
            </a:fld>
            <a:endParaRPr lang="ko-KR" altLang="en-US"/>
          </a:p>
        </p:txBody>
      </p:sp>
    </p:spTree>
    <p:extLst>
      <p:ext uri="{BB962C8B-B14F-4D97-AF65-F5344CB8AC3E}">
        <p14:creationId xmlns:p14="http://schemas.microsoft.com/office/powerpoint/2010/main" val="1791315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26</a:t>
            </a:fld>
            <a:endParaRPr lang="ko-KR" altLang="en-US"/>
          </a:p>
        </p:txBody>
      </p:sp>
    </p:spTree>
    <p:extLst>
      <p:ext uri="{BB962C8B-B14F-4D97-AF65-F5344CB8AC3E}">
        <p14:creationId xmlns:p14="http://schemas.microsoft.com/office/powerpoint/2010/main" val="2624543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27</a:t>
            </a:fld>
            <a:endParaRPr lang="ko-KR" altLang="en-US"/>
          </a:p>
        </p:txBody>
      </p:sp>
    </p:spTree>
    <p:extLst>
      <p:ext uri="{BB962C8B-B14F-4D97-AF65-F5344CB8AC3E}">
        <p14:creationId xmlns:p14="http://schemas.microsoft.com/office/powerpoint/2010/main" val="2340990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28</a:t>
            </a:fld>
            <a:endParaRPr lang="ko-KR" altLang="en-US"/>
          </a:p>
        </p:txBody>
      </p:sp>
    </p:spTree>
    <p:extLst>
      <p:ext uri="{BB962C8B-B14F-4D97-AF65-F5344CB8AC3E}">
        <p14:creationId xmlns:p14="http://schemas.microsoft.com/office/powerpoint/2010/main" val="318485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29</a:t>
            </a:fld>
            <a:endParaRPr lang="ko-KR" altLang="en-US"/>
          </a:p>
        </p:txBody>
      </p:sp>
    </p:spTree>
    <p:extLst>
      <p:ext uri="{BB962C8B-B14F-4D97-AF65-F5344CB8AC3E}">
        <p14:creationId xmlns:p14="http://schemas.microsoft.com/office/powerpoint/2010/main" val="403597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a:t>
            </a:fld>
            <a:endParaRPr lang="ko-KR" altLang="en-US"/>
          </a:p>
        </p:txBody>
      </p:sp>
    </p:spTree>
    <p:extLst>
      <p:ext uri="{BB962C8B-B14F-4D97-AF65-F5344CB8AC3E}">
        <p14:creationId xmlns:p14="http://schemas.microsoft.com/office/powerpoint/2010/main" val="4058501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31</a:t>
            </a:fld>
            <a:endParaRPr lang="ko-KR" altLang="en-US"/>
          </a:p>
        </p:txBody>
      </p:sp>
    </p:spTree>
    <p:extLst>
      <p:ext uri="{BB962C8B-B14F-4D97-AF65-F5344CB8AC3E}">
        <p14:creationId xmlns:p14="http://schemas.microsoft.com/office/powerpoint/2010/main" val="2552028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32</a:t>
            </a:fld>
            <a:endParaRPr lang="ko-KR" altLang="en-US"/>
          </a:p>
        </p:txBody>
      </p:sp>
    </p:spTree>
    <p:extLst>
      <p:ext uri="{BB962C8B-B14F-4D97-AF65-F5344CB8AC3E}">
        <p14:creationId xmlns:p14="http://schemas.microsoft.com/office/powerpoint/2010/main" val="3375925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33</a:t>
            </a:fld>
            <a:endParaRPr lang="ko-KR" altLang="en-US"/>
          </a:p>
        </p:txBody>
      </p:sp>
    </p:spTree>
    <p:extLst>
      <p:ext uri="{BB962C8B-B14F-4D97-AF65-F5344CB8AC3E}">
        <p14:creationId xmlns:p14="http://schemas.microsoft.com/office/powerpoint/2010/main" val="77288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34</a:t>
            </a:fld>
            <a:endParaRPr lang="ko-KR" altLang="en-US"/>
          </a:p>
        </p:txBody>
      </p:sp>
    </p:spTree>
    <p:extLst>
      <p:ext uri="{BB962C8B-B14F-4D97-AF65-F5344CB8AC3E}">
        <p14:creationId xmlns:p14="http://schemas.microsoft.com/office/powerpoint/2010/main" val="516693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35</a:t>
            </a:fld>
            <a:endParaRPr lang="ko-KR" altLang="en-US"/>
          </a:p>
        </p:txBody>
      </p:sp>
    </p:spTree>
    <p:extLst>
      <p:ext uri="{BB962C8B-B14F-4D97-AF65-F5344CB8AC3E}">
        <p14:creationId xmlns:p14="http://schemas.microsoft.com/office/powerpoint/2010/main" val="2069920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36</a:t>
            </a:fld>
            <a:endParaRPr lang="ko-KR" altLang="en-US"/>
          </a:p>
        </p:txBody>
      </p:sp>
    </p:spTree>
    <p:extLst>
      <p:ext uri="{BB962C8B-B14F-4D97-AF65-F5344CB8AC3E}">
        <p14:creationId xmlns:p14="http://schemas.microsoft.com/office/powerpoint/2010/main" val="3691909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37</a:t>
            </a:fld>
            <a:endParaRPr lang="ko-KR" altLang="en-US"/>
          </a:p>
        </p:txBody>
      </p:sp>
    </p:spTree>
    <p:extLst>
      <p:ext uri="{BB962C8B-B14F-4D97-AF65-F5344CB8AC3E}">
        <p14:creationId xmlns:p14="http://schemas.microsoft.com/office/powerpoint/2010/main" val="2006889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38</a:t>
            </a:fld>
            <a:endParaRPr lang="ko-KR" altLang="en-US"/>
          </a:p>
        </p:txBody>
      </p:sp>
    </p:spTree>
    <p:extLst>
      <p:ext uri="{BB962C8B-B14F-4D97-AF65-F5344CB8AC3E}">
        <p14:creationId xmlns:p14="http://schemas.microsoft.com/office/powerpoint/2010/main" val="215106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39</a:t>
            </a:fld>
            <a:endParaRPr lang="ko-KR" altLang="en-US"/>
          </a:p>
        </p:txBody>
      </p:sp>
    </p:spTree>
    <p:extLst>
      <p:ext uri="{BB962C8B-B14F-4D97-AF65-F5344CB8AC3E}">
        <p14:creationId xmlns:p14="http://schemas.microsoft.com/office/powerpoint/2010/main" val="11542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a:t>
            </a:fld>
            <a:endParaRPr lang="ko-KR" altLang="en-US"/>
          </a:p>
        </p:txBody>
      </p:sp>
    </p:spTree>
    <p:extLst>
      <p:ext uri="{BB962C8B-B14F-4D97-AF65-F5344CB8AC3E}">
        <p14:creationId xmlns:p14="http://schemas.microsoft.com/office/powerpoint/2010/main" val="4045738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40</a:t>
            </a:fld>
            <a:endParaRPr lang="ko-KR" altLang="en-US"/>
          </a:p>
        </p:txBody>
      </p:sp>
    </p:spTree>
    <p:extLst>
      <p:ext uri="{BB962C8B-B14F-4D97-AF65-F5344CB8AC3E}">
        <p14:creationId xmlns:p14="http://schemas.microsoft.com/office/powerpoint/2010/main" val="103308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41</a:t>
            </a:fld>
            <a:endParaRPr lang="ko-KR" altLang="en-US"/>
          </a:p>
        </p:txBody>
      </p:sp>
    </p:spTree>
    <p:extLst>
      <p:ext uri="{BB962C8B-B14F-4D97-AF65-F5344CB8AC3E}">
        <p14:creationId xmlns:p14="http://schemas.microsoft.com/office/powerpoint/2010/main" val="3278782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42</a:t>
            </a:fld>
            <a:endParaRPr lang="ko-KR" altLang="en-US"/>
          </a:p>
        </p:txBody>
      </p:sp>
    </p:spTree>
    <p:extLst>
      <p:ext uri="{BB962C8B-B14F-4D97-AF65-F5344CB8AC3E}">
        <p14:creationId xmlns:p14="http://schemas.microsoft.com/office/powerpoint/2010/main" val="158219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43</a:t>
            </a:fld>
            <a:endParaRPr lang="ko-KR" altLang="en-US"/>
          </a:p>
        </p:txBody>
      </p:sp>
    </p:spTree>
    <p:extLst>
      <p:ext uri="{BB962C8B-B14F-4D97-AF65-F5344CB8AC3E}">
        <p14:creationId xmlns:p14="http://schemas.microsoft.com/office/powerpoint/2010/main" val="21399678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44</a:t>
            </a:fld>
            <a:endParaRPr lang="ko-KR" altLang="en-US"/>
          </a:p>
        </p:txBody>
      </p:sp>
    </p:spTree>
    <p:extLst>
      <p:ext uri="{BB962C8B-B14F-4D97-AF65-F5344CB8AC3E}">
        <p14:creationId xmlns:p14="http://schemas.microsoft.com/office/powerpoint/2010/main" val="3716404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45</a:t>
            </a:fld>
            <a:endParaRPr lang="ko-KR" altLang="en-US"/>
          </a:p>
        </p:txBody>
      </p:sp>
    </p:spTree>
    <p:extLst>
      <p:ext uri="{BB962C8B-B14F-4D97-AF65-F5344CB8AC3E}">
        <p14:creationId xmlns:p14="http://schemas.microsoft.com/office/powerpoint/2010/main" val="86929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46</a:t>
            </a:fld>
            <a:endParaRPr lang="ko-KR" altLang="en-US"/>
          </a:p>
        </p:txBody>
      </p:sp>
    </p:spTree>
    <p:extLst>
      <p:ext uri="{BB962C8B-B14F-4D97-AF65-F5344CB8AC3E}">
        <p14:creationId xmlns:p14="http://schemas.microsoft.com/office/powerpoint/2010/main" val="3308573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47</a:t>
            </a:fld>
            <a:endParaRPr lang="ko-KR" altLang="en-US"/>
          </a:p>
        </p:txBody>
      </p:sp>
    </p:spTree>
    <p:extLst>
      <p:ext uri="{BB962C8B-B14F-4D97-AF65-F5344CB8AC3E}">
        <p14:creationId xmlns:p14="http://schemas.microsoft.com/office/powerpoint/2010/main" val="3012932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48</a:t>
            </a:fld>
            <a:endParaRPr lang="ko-KR" altLang="en-US"/>
          </a:p>
        </p:txBody>
      </p:sp>
    </p:spTree>
    <p:extLst>
      <p:ext uri="{BB962C8B-B14F-4D97-AF65-F5344CB8AC3E}">
        <p14:creationId xmlns:p14="http://schemas.microsoft.com/office/powerpoint/2010/main" val="2005639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49</a:t>
            </a:fld>
            <a:endParaRPr lang="ko-KR" altLang="en-US"/>
          </a:p>
        </p:txBody>
      </p:sp>
    </p:spTree>
    <p:extLst>
      <p:ext uri="{BB962C8B-B14F-4D97-AF65-F5344CB8AC3E}">
        <p14:creationId xmlns:p14="http://schemas.microsoft.com/office/powerpoint/2010/main" val="25945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a:t>
            </a:fld>
            <a:endParaRPr lang="ko-KR" altLang="en-US"/>
          </a:p>
        </p:txBody>
      </p:sp>
    </p:spTree>
    <p:extLst>
      <p:ext uri="{BB962C8B-B14F-4D97-AF65-F5344CB8AC3E}">
        <p14:creationId xmlns:p14="http://schemas.microsoft.com/office/powerpoint/2010/main" val="361800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50</a:t>
            </a:fld>
            <a:endParaRPr lang="ko-KR" altLang="en-US"/>
          </a:p>
        </p:txBody>
      </p:sp>
    </p:spTree>
    <p:extLst>
      <p:ext uri="{BB962C8B-B14F-4D97-AF65-F5344CB8AC3E}">
        <p14:creationId xmlns:p14="http://schemas.microsoft.com/office/powerpoint/2010/main" val="207722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51</a:t>
            </a:fld>
            <a:endParaRPr lang="ko-KR" altLang="en-US"/>
          </a:p>
        </p:txBody>
      </p:sp>
    </p:spTree>
    <p:extLst>
      <p:ext uri="{BB962C8B-B14F-4D97-AF65-F5344CB8AC3E}">
        <p14:creationId xmlns:p14="http://schemas.microsoft.com/office/powerpoint/2010/main" val="2554483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52</a:t>
            </a:fld>
            <a:endParaRPr lang="ko-KR" altLang="en-US"/>
          </a:p>
        </p:txBody>
      </p:sp>
    </p:spTree>
    <p:extLst>
      <p:ext uri="{BB962C8B-B14F-4D97-AF65-F5344CB8AC3E}">
        <p14:creationId xmlns:p14="http://schemas.microsoft.com/office/powerpoint/2010/main" val="3920218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53</a:t>
            </a:fld>
            <a:endParaRPr lang="ko-KR" altLang="en-US"/>
          </a:p>
        </p:txBody>
      </p:sp>
    </p:spTree>
    <p:extLst>
      <p:ext uri="{BB962C8B-B14F-4D97-AF65-F5344CB8AC3E}">
        <p14:creationId xmlns:p14="http://schemas.microsoft.com/office/powerpoint/2010/main" val="1899775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54</a:t>
            </a:fld>
            <a:endParaRPr lang="ko-KR" altLang="en-US"/>
          </a:p>
        </p:txBody>
      </p:sp>
    </p:spTree>
    <p:extLst>
      <p:ext uri="{BB962C8B-B14F-4D97-AF65-F5344CB8AC3E}">
        <p14:creationId xmlns:p14="http://schemas.microsoft.com/office/powerpoint/2010/main" val="2103165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55</a:t>
            </a:fld>
            <a:endParaRPr lang="ko-KR" altLang="en-US"/>
          </a:p>
        </p:txBody>
      </p:sp>
    </p:spTree>
    <p:extLst>
      <p:ext uri="{BB962C8B-B14F-4D97-AF65-F5344CB8AC3E}">
        <p14:creationId xmlns:p14="http://schemas.microsoft.com/office/powerpoint/2010/main" val="229107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56</a:t>
            </a:fld>
            <a:endParaRPr lang="ko-KR" altLang="en-US"/>
          </a:p>
        </p:txBody>
      </p:sp>
    </p:spTree>
    <p:extLst>
      <p:ext uri="{BB962C8B-B14F-4D97-AF65-F5344CB8AC3E}">
        <p14:creationId xmlns:p14="http://schemas.microsoft.com/office/powerpoint/2010/main" val="3338211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57</a:t>
            </a:fld>
            <a:endParaRPr lang="ko-KR" altLang="en-US"/>
          </a:p>
        </p:txBody>
      </p:sp>
    </p:spTree>
    <p:extLst>
      <p:ext uri="{BB962C8B-B14F-4D97-AF65-F5344CB8AC3E}">
        <p14:creationId xmlns:p14="http://schemas.microsoft.com/office/powerpoint/2010/main" val="3147511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58</a:t>
            </a:fld>
            <a:endParaRPr lang="ko-KR" altLang="en-US"/>
          </a:p>
        </p:txBody>
      </p:sp>
    </p:spTree>
    <p:extLst>
      <p:ext uri="{BB962C8B-B14F-4D97-AF65-F5344CB8AC3E}">
        <p14:creationId xmlns:p14="http://schemas.microsoft.com/office/powerpoint/2010/main" val="1538727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59</a:t>
            </a:fld>
            <a:endParaRPr lang="ko-KR" altLang="en-US"/>
          </a:p>
        </p:txBody>
      </p:sp>
    </p:spTree>
    <p:extLst>
      <p:ext uri="{BB962C8B-B14F-4D97-AF65-F5344CB8AC3E}">
        <p14:creationId xmlns:p14="http://schemas.microsoft.com/office/powerpoint/2010/main" val="340764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6</a:t>
            </a:fld>
            <a:endParaRPr lang="ko-KR" altLang="en-US"/>
          </a:p>
        </p:txBody>
      </p:sp>
    </p:spTree>
    <p:extLst>
      <p:ext uri="{BB962C8B-B14F-4D97-AF65-F5344CB8AC3E}">
        <p14:creationId xmlns:p14="http://schemas.microsoft.com/office/powerpoint/2010/main" val="4275463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a:t>
            </a:fld>
            <a:endParaRPr lang="ko-KR" altLang="en-US"/>
          </a:p>
        </p:txBody>
      </p:sp>
    </p:spTree>
    <p:extLst>
      <p:ext uri="{BB962C8B-B14F-4D97-AF65-F5344CB8AC3E}">
        <p14:creationId xmlns:p14="http://schemas.microsoft.com/office/powerpoint/2010/main" val="3948744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75</a:t>
            </a:fld>
            <a:endParaRPr lang="ko-KR" altLang="en-US"/>
          </a:p>
        </p:txBody>
      </p:sp>
    </p:spTree>
    <p:extLst>
      <p:ext uri="{BB962C8B-B14F-4D97-AF65-F5344CB8AC3E}">
        <p14:creationId xmlns:p14="http://schemas.microsoft.com/office/powerpoint/2010/main" val="2331663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76</a:t>
            </a:fld>
            <a:endParaRPr lang="ko-KR" altLang="en-US"/>
          </a:p>
        </p:txBody>
      </p:sp>
    </p:spTree>
    <p:extLst>
      <p:ext uri="{BB962C8B-B14F-4D97-AF65-F5344CB8AC3E}">
        <p14:creationId xmlns:p14="http://schemas.microsoft.com/office/powerpoint/2010/main" val="37986454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77</a:t>
            </a:fld>
            <a:endParaRPr lang="ko-KR" altLang="en-US"/>
          </a:p>
        </p:txBody>
      </p:sp>
    </p:spTree>
    <p:extLst>
      <p:ext uri="{BB962C8B-B14F-4D97-AF65-F5344CB8AC3E}">
        <p14:creationId xmlns:p14="http://schemas.microsoft.com/office/powerpoint/2010/main" val="40077334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78</a:t>
            </a:fld>
            <a:endParaRPr lang="ko-KR" altLang="en-US"/>
          </a:p>
        </p:txBody>
      </p:sp>
    </p:spTree>
    <p:extLst>
      <p:ext uri="{BB962C8B-B14F-4D97-AF65-F5344CB8AC3E}">
        <p14:creationId xmlns:p14="http://schemas.microsoft.com/office/powerpoint/2010/main" val="9750272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79</a:t>
            </a:fld>
            <a:endParaRPr lang="ko-KR" altLang="en-US"/>
          </a:p>
        </p:txBody>
      </p:sp>
    </p:spTree>
    <p:extLst>
      <p:ext uri="{BB962C8B-B14F-4D97-AF65-F5344CB8AC3E}">
        <p14:creationId xmlns:p14="http://schemas.microsoft.com/office/powerpoint/2010/main" val="21259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a:t>
            </a:fld>
            <a:endParaRPr lang="ko-KR" altLang="en-US"/>
          </a:p>
        </p:txBody>
      </p:sp>
    </p:spTree>
    <p:extLst>
      <p:ext uri="{BB962C8B-B14F-4D97-AF65-F5344CB8AC3E}">
        <p14:creationId xmlns:p14="http://schemas.microsoft.com/office/powerpoint/2010/main" val="266423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80</a:t>
            </a:fld>
            <a:endParaRPr lang="ko-KR" altLang="en-US"/>
          </a:p>
        </p:txBody>
      </p:sp>
    </p:spTree>
    <p:extLst>
      <p:ext uri="{BB962C8B-B14F-4D97-AF65-F5344CB8AC3E}">
        <p14:creationId xmlns:p14="http://schemas.microsoft.com/office/powerpoint/2010/main" val="6539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81</a:t>
            </a:fld>
            <a:endParaRPr lang="ko-KR" altLang="en-US"/>
          </a:p>
        </p:txBody>
      </p:sp>
    </p:spTree>
    <p:extLst>
      <p:ext uri="{BB962C8B-B14F-4D97-AF65-F5344CB8AC3E}">
        <p14:creationId xmlns:p14="http://schemas.microsoft.com/office/powerpoint/2010/main" val="1617222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82</a:t>
            </a:fld>
            <a:endParaRPr lang="ko-KR" altLang="en-US"/>
          </a:p>
        </p:txBody>
      </p:sp>
    </p:spTree>
    <p:extLst>
      <p:ext uri="{BB962C8B-B14F-4D97-AF65-F5344CB8AC3E}">
        <p14:creationId xmlns:p14="http://schemas.microsoft.com/office/powerpoint/2010/main" val="1529627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83</a:t>
            </a:fld>
            <a:endParaRPr lang="ko-KR" altLang="en-US"/>
          </a:p>
        </p:txBody>
      </p:sp>
    </p:spTree>
    <p:extLst>
      <p:ext uri="{BB962C8B-B14F-4D97-AF65-F5344CB8AC3E}">
        <p14:creationId xmlns:p14="http://schemas.microsoft.com/office/powerpoint/2010/main" val="471339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84</a:t>
            </a:fld>
            <a:endParaRPr lang="ko-KR" altLang="en-US"/>
          </a:p>
        </p:txBody>
      </p:sp>
    </p:spTree>
    <p:extLst>
      <p:ext uri="{BB962C8B-B14F-4D97-AF65-F5344CB8AC3E}">
        <p14:creationId xmlns:p14="http://schemas.microsoft.com/office/powerpoint/2010/main" val="5232413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85</a:t>
            </a:fld>
            <a:endParaRPr lang="ko-KR" altLang="en-US"/>
          </a:p>
        </p:txBody>
      </p:sp>
    </p:spTree>
    <p:extLst>
      <p:ext uri="{BB962C8B-B14F-4D97-AF65-F5344CB8AC3E}">
        <p14:creationId xmlns:p14="http://schemas.microsoft.com/office/powerpoint/2010/main" val="1876197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86</a:t>
            </a:fld>
            <a:endParaRPr lang="ko-KR" altLang="en-US"/>
          </a:p>
        </p:txBody>
      </p:sp>
    </p:spTree>
    <p:extLst>
      <p:ext uri="{BB962C8B-B14F-4D97-AF65-F5344CB8AC3E}">
        <p14:creationId xmlns:p14="http://schemas.microsoft.com/office/powerpoint/2010/main" val="28282657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87</a:t>
            </a:fld>
            <a:endParaRPr lang="ko-KR" altLang="en-US"/>
          </a:p>
        </p:txBody>
      </p:sp>
    </p:spTree>
    <p:extLst>
      <p:ext uri="{BB962C8B-B14F-4D97-AF65-F5344CB8AC3E}">
        <p14:creationId xmlns:p14="http://schemas.microsoft.com/office/powerpoint/2010/main" val="1637298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88</a:t>
            </a:fld>
            <a:endParaRPr lang="ko-KR" altLang="en-US"/>
          </a:p>
        </p:txBody>
      </p:sp>
    </p:spTree>
    <p:extLst>
      <p:ext uri="{BB962C8B-B14F-4D97-AF65-F5344CB8AC3E}">
        <p14:creationId xmlns:p14="http://schemas.microsoft.com/office/powerpoint/2010/main" val="33818136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89</a:t>
            </a:fld>
            <a:endParaRPr lang="ko-KR" altLang="en-US"/>
          </a:p>
        </p:txBody>
      </p:sp>
    </p:spTree>
    <p:extLst>
      <p:ext uri="{BB962C8B-B14F-4D97-AF65-F5344CB8AC3E}">
        <p14:creationId xmlns:p14="http://schemas.microsoft.com/office/powerpoint/2010/main" val="408858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a:t>
            </a:fld>
            <a:endParaRPr lang="ko-KR" altLang="en-US"/>
          </a:p>
        </p:txBody>
      </p:sp>
    </p:spTree>
    <p:extLst>
      <p:ext uri="{BB962C8B-B14F-4D97-AF65-F5344CB8AC3E}">
        <p14:creationId xmlns:p14="http://schemas.microsoft.com/office/powerpoint/2010/main" val="22897605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90</a:t>
            </a:fld>
            <a:endParaRPr lang="ko-KR" altLang="en-US"/>
          </a:p>
        </p:txBody>
      </p:sp>
    </p:spTree>
    <p:extLst>
      <p:ext uri="{BB962C8B-B14F-4D97-AF65-F5344CB8AC3E}">
        <p14:creationId xmlns:p14="http://schemas.microsoft.com/office/powerpoint/2010/main" val="32333744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91</a:t>
            </a:fld>
            <a:endParaRPr lang="ko-KR" altLang="en-US"/>
          </a:p>
        </p:txBody>
      </p:sp>
    </p:spTree>
    <p:extLst>
      <p:ext uri="{BB962C8B-B14F-4D97-AF65-F5344CB8AC3E}">
        <p14:creationId xmlns:p14="http://schemas.microsoft.com/office/powerpoint/2010/main" val="388617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92</a:t>
            </a:fld>
            <a:endParaRPr lang="ko-KR" altLang="en-US"/>
          </a:p>
        </p:txBody>
      </p:sp>
    </p:spTree>
    <p:extLst>
      <p:ext uri="{BB962C8B-B14F-4D97-AF65-F5344CB8AC3E}">
        <p14:creationId xmlns:p14="http://schemas.microsoft.com/office/powerpoint/2010/main" val="27522740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93</a:t>
            </a:fld>
            <a:endParaRPr lang="ko-KR" altLang="en-US"/>
          </a:p>
        </p:txBody>
      </p:sp>
    </p:spTree>
    <p:extLst>
      <p:ext uri="{BB962C8B-B14F-4D97-AF65-F5344CB8AC3E}">
        <p14:creationId xmlns:p14="http://schemas.microsoft.com/office/powerpoint/2010/main" val="987896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94</a:t>
            </a:fld>
            <a:endParaRPr lang="ko-KR" altLang="en-US"/>
          </a:p>
        </p:txBody>
      </p:sp>
    </p:spTree>
    <p:extLst>
      <p:ext uri="{BB962C8B-B14F-4D97-AF65-F5344CB8AC3E}">
        <p14:creationId xmlns:p14="http://schemas.microsoft.com/office/powerpoint/2010/main" val="7950411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95</a:t>
            </a:fld>
            <a:endParaRPr lang="ko-KR" altLang="en-US"/>
          </a:p>
        </p:txBody>
      </p:sp>
    </p:spTree>
    <p:extLst>
      <p:ext uri="{BB962C8B-B14F-4D97-AF65-F5344CB8AC3E}">
        <p14:creationId xmlns:p14="http://schemas.microsoft.com/office/powerpoint/2010/main" val="28111043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96</a:t>
            </a:fld>
            <a:endParaRPr lang="ko-KR" altLang="en-US"/>
          </a:p>
        </p:txBody>
      </p:sp>
    </p:spTree>
    <p:extLst>
      <p:ext uri="{BB962C8B-B14F-4D97-AF65-F5344CB8AC3E}">
        <p14:creationId xmlns:p14="http://schemas.microsoft.com/office/powerpoint/2010/main" val="22316691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97</a:t>
            </a:fld>
            <a:endParaRPr lang="ko-KR" altLang="en-US"/>
          </a:p>
        </p:txBody>
      </p:sp>
    </p:spTree>
    <p:extLst>
      <p:ext uri="{BB962C8B-B14F-4D97-AF65-F5344CB8AC3E}">
        <p14:creationId xmlns:p14="http://schemas.microsoft.com/office/powerpoint/2010/main" val="37413250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98</a:t>
            </a:fld>
            <a:endParaRPr lang="ko-KR" altLang="en-US"/>
          </a:p>
        </p:txBody>
      </p:sp>
    </p:spTree>
    <p:extLst>
      <p:ext uri="{BB962C8B-B14F-4D97-AF65-F5344CB8AC3E}">
        <p14:creationId xmlns:p14="http://schemas.microsoft.com/office/powerpoint/2010/main" val="1961150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E9CDEF3D-52BA-4170-8323-8257CC7BA349}" type="slidenum">
              <a:rPr lang="ko-KR" altLang="en-US" smtClean="0"/>
              <a:pPr/>
              <a:t>99</a:t>
            </a:fld>
            <a:endParaRPr lang="ko-KR" altLang="en-US"/>
          </a:p>
        </p:txBody>
      </p:sp>
    </p:spTree>
    <p:extLst>
      <p:ext uri="{BB962C8B-B14F-4D97-AF65-F5344CB8AC3E}">
        <p14:creationId xmlns:p14="http://schemas.microsoft.com/office/powerpoint/2010/main" val="279609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8875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9" name="직사각형 8"/>
          <p:cNvSpPr/>
          <p:nvPr userDrawn="1"/>
        </p:nvSpPr>
        <p:spPr>
          <a:xfrm>
            <a:off x="857250" y="391884"/>
            <a:ext cx="9048750"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5"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6" name="직사각형 5"/>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7"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
        <p:nvSpPr>
          <p:cNvPr id="8" name="텍스트 개체 틀 45"/>
          <p:cNvSpPr>
            <a:spLocks noGrp="1"/>
          </p:cNvSpPr>
          <p:nvPr>
            <p:ph type="body" sz="quarter" idx="13"/>
          </p:nvPr>
        </p:nvSpPr>
        <p:spPr>
          <a:xfrm>
            <a:off x="577263" y="1068136"/>
            <a:ext cx="8980272" cy="276999"/>
          </a:xfrm>
        </p:spPr>
        <p:txBody>
          <a:bodyPr lIns="0" tIns="0" rIns="0" bIns="0" anchor="ctr">
            <a:spAutoFit/>
          </a:bodyPr>
          <a:lstStyle>
            <a:lvl1pPr marL="0" indent="0" algn="l" defTabSz="495285" rtl="0" eaLnBrk="1" latinLnBrk="0" hangingPunct="1">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buNone/>
              <a:defRPr sz="1300">
                <a:latin typeface="+mn-ea"/>
                <a:ea typeface="+mn-ea"/>
              </a:defRPr>
            </a:lvl2pPr>
            <a:lvl3pPr marL="990570" indent="0">
              <a:buNone/>
              <a:defRPr sz="1300">
                <a:latin typeface="+mn-ea"/>
                <a:ea typeface="+mn-ea"/>
              </a:defRPr>
            </a:lvl3pPr>
            <a:lvl4pPr marL="1485854" indent="0">
              <a:buNone/>
              <a:defRPr sz="1300">
                <a:latin typeface="+mn-ea"/>
                <a:ea typeface="+mn-ea"/>
              </a:defRPr>
            </a:lvl4pPr>
            <a:lvl5pPr marL="1981139" indent="0">
              <a:buNone/>
              <a:defRPr sz="1300">
                <a:latin typeface="+mn-ea"/>
                <a:ea typeface="+mn-ea"/>
              </a:defRPr>
            </a:lvl5pPr>
          </a:lstStyle>
          <a:p>
            <a:pPr lvl="0"/>
            <a:r>
              <a:rPr lang="ko-KR" altLang="en-US" dirty="0"/>
              <a:t>마스터 텍스트 스타일 편집</a:t>
            </a:r>
          </a:p>
        </p:txBody>
      </p:sp>
      <p:sp>
        <p:nvSpPr>
          <p:cNvPr id="10" name="직사각형 9"/>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grpSp>
        <p:nvGrpSpPr>
          <p:cNvPr id="11" name="그룹 10"/>
          <p:cNvGrpSpPr/>
          <p:nvPr userDrawn="1"/>
        </p:nvGrpSpPr>
        <p:grpSpPr>
          <a:xfrm>
            <a:off x="341075" y="1123729"/>
            <a:ext cx="182382" cy="138112"/>
            <a:chOff x="435418" y="842963"/>
            <a:chExt cx="168353" cy="138112"/>
          </a:xfrm>
        </p:grpSpPr>
        <p:sp>
          <p:nvSpPr>
            <p:cNvPr id="12" name="갈매기형 수장 11"/>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3" name="갈매기형 수장 12"/>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6" name="Slide Number Placeholder 5"/>
          <p:cNvSpPr>
            <a:spLocks noGrp="1"/>
          </p:cNvSpPr>
          <p:nvPr>
            <p:ph type="sldNum" sz="quarter" idx="4"/>
          </p:nvPr>
        </p:nvSpPr>
        <p:spPr>
          <a:xfrm>
            <a:off x="8668871" y="6527294"/>
            <a:ext cx="1237129"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a:p>
        </p:txBody>
      </p:sp>
      <p:sp>
        <p:nvSpPr>
          <p:cNvPr id="3" name="텍스트 개체 틀 2"/>
          <p:cNvSpPr>
            <a:spLocks noGrp="1"/>
          </p:cNvSpPr>
          <p:nvPr>
            <p:ph type="body" sz="quarter" idx="15"/>
          </p:nvPr>
        </p:nvSpPr>
        <p:spPr>
          <a:xfrm>
            <a:off x="341075" y="1466456"/>
            <a:ext cx="9216460" cy="400110"/>
          </a:xfrm>
        </p:spPr>
        <p:txBody>
          <a:bodyPr>
            <a:spAutoFit/>
          </a:bodyPr>
          <a:lstStyle>
            <a:lvl1pPr marL="0" indent="0">
              <a:lnSpc>
                <a:spcPct val="100000"/>
              </a:lnSpc>
              <a:spcBef>
                <a:spcPts val="0"/>
              </a:spcBef>
              <a:buNone/>
              <a:defRPr sz="2000">
                <a:latin typeface="KoPub돋움체 Medium" panose="00000600000000000000" pitchFamily="2" charset="-127"/>
                <a:ea typeface="KoPub돋움체 Medium" panose="00000600000000000000" pitchFamily="2" charset="-127"/>
              </a:defRPr>
            </a:lvl1pPr>
            <a:lvl2pPr>
              <a:defRPr>
                <a:latin typeface="KoPub돋움체 Medium" panose="00000600000000000000" pitchFamily="2" charset="-127"/>
                <a:ea typeface="KoPub돋움체 Medium" panose="00000600000000000000" pitchFamily="2" charset="-127"/>
              </a:defRPr>
            </a:lvl2pPr>
            <a:lvl3pPr>
              <a:defRPr>
                <a:latin typeface="KoPub돋움체 Medium" panose="00000600000000000000" pitchFamily="2" charset="-127"/>
                <a:ea typeface="KoPub돋움체 Medium" panose="00000600000000000000" pitchFamily="2" charset="-127"/>
              </a:defRPr>
            </a:lvl3pPr>
            <a:lvl4pPr>
              <a:defRPr>
                <a:latin typeface="KoPub돋움체 Medium" panose="00000600000000000000" pitchFamily="2" charset="-127"/>
                <a:ea typeface="KoPub돋움체 Medium" panose="00000600000000000000" pitchFamily="2" charset="-127"/>
              </a:defRPr>
            </a:lvl4pPr>
            <a:lvl5pPr>
              <a:defRPr>
                <a:latin typeface="KoPub돋움체 Medium" panose="00000600000000000000" pitchFamily="2" charset="-127"/>
                <a:ea typeface="KoPub돋움체 Medium" panose="00000600000000000000" pitchFamily="2" charset="-127"/>
              </a:defRPr>
            </a:lvl5pPr>
          </a:lstStyle>
          <a:p>
            <a:pPr lvl="0"/>
            <a:endParaRPr lang="ko-KR" altLang="en-US" dirty="0"/>
          </a:p>
        </p:txBody>
      </p:sp>
    </p:spTree>
    <p:extLst>
      <p:ext uri="{BB962C8B-B14F-4D97-AF65-F5344CB8AC3E}">
        <p14:creationId xmlns:p14="http://schemas.microsoft.com/office/powerpoint/2010/main" val="2774321976"/>
      </p:ext>
    </p:extLst>
  </p:cSld>
  <p:clrMapOvr>
    <a:masterClrMapping/>
  </p:clrMapOvr>
  <p:extLst>
    <p:ext uri="{DCECCB84-F9BA-43D5-87BE-67443E8EF086}">
      <p15:sldGuideLst xmlns:p15="http://schemas.microsoft.com/office/powerpoint/2012/main">
        <p15:guide id="3" pos="353" userDrawn="1">
          <p15:clr>
            <a:srgbClr val="FBAE40"/>
          </p15:clr>
        </p15:guide>
        <p15:guide id="4" pos="217" userDrawn="1">
          <p15:clr>
            <a:srgbClr val="FBAE40"/>
          </p15:clr>
        </p15:guide>
        <p15:guide id="6" pos="6023" userDrawn="1">
          <p15:clr>
            <a:srgbClr val="FBAE40"/>
          </p15:clr>
        </p15:guide>
        <p15:guide id="8" orient="horz" pos="550" userDrawn="1">
          <p15:clr>
            <a:srgbClr val="FBAE40"/>
          </p15:clr>
        </p15:guide>
        <p15:guide id="9" pos="5887" userDrawn="1">
          <p15:clr>
            <a:srgbClr val="FBAE40"/>
          </p15:clr>
        </p15:guide>
        <p15:guide id="10" orient="horz" pos="2319" userDrawn="1">
          <p15:clr>
            <a:srgbClr val="FBAE40"/>
          </p15:clr>
        </p15:guide>
        <p15:guide id="11" orient="horz" pos="98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8875059" y="6527294"/>
            <a:ext cx="1030941"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dirty="0"/>
          </a:p>
        </p:txBody>
      </p:sp>
      <p:sp>
        <p:nvSpPr>
          <p:cNvPr id="14" name="직사각형 13"/>
          <p:cNvSpPr/>
          <p:nvPr userDrawn="1"/>
        </p:nvSpPr>
        <p:spPr>
          <a:xfrm>
            <a:off x="857250" y="391884"/>
            <a:ext cx="9048750"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7"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18" name="직사각형 17"/>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22" name="직사각형 21"/>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29" name="텍스트 개체 틀 45"/>
          <p:cNvSpPr>
            <a:spLocks noGrp="1"/>
          </p:cNvSpPr>
          <p:nvPr>
            <p:ph type="body" sz="quarter" idx="13"/>
          </p:nvPr>
        </p:nvSpPr>
        <p:spPr>
          <a:xfrm>
            <a:off x="577263" y="1066985"/>
            <a:ext cx="8980272" cy="276999"/>
          </a:xfrm>
        </p:spPr>
        <p:txBody>
          <a:bodyPr lIns="0" tIns="0" rIns="0" bIns="0" anchor="ctr">
            <a:spAutoFit/>
          </a:bodyPr>
          <a:lstStyle>
            <a:lvl1pPr marL="0" indent="0" algn="l" defTabSz="495285" rtl="0" eaLnBrk="1" latinLnBrk="0" hangingPunct="1">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buNone/>
              <a:defRPr sz="1300">
                <a:latin typeface="+mn-ea"/>
                <a:ea typeface="+mn-ea"/>
              </a:defRPr>
            </a:lvl2pPr>
            <a:lvl3pPr marL="990570" indent="0">
              <a:buNone/>
              <a:defRPr sz="1300">
                <a:latin typeface="+mn-ea"/>
                <a:ea typeface="+mn-ea"/>
              </a:defRPr>
            </a:lvl3pPr>
            <a:lvl4pPr marL="1485854" indent="0">
              <a:buNone/>
              <a:defRPr sz="1300">
                <a:latin typeface="+mn-ea"/>
                <a:ea typeface="+mn-ea"/>
              </a:defRPr>
            </a:lvl4pPr>
            <a:lvl5pPr marL="1981139" indent="0">
              <a:buNone/>
              <a:defRPr sz="1300">
                <a:latin typeface="+mn-ea"/>
                <a:ea typeface="+mn-ea"/>
              </a:defRPr>
            </a:lvl5pPr>
          </a:lstStyle>
          <a:p>
            <a:pPr lvl="0"/>
            <a:r>
              <a:rPr lang="ko-KR" altLang="en-US" dirty="0"/>
              <a:t>마스터 텍스트 스타일 편집</a:t>
            </a:r>
          </a:p>
        </p:txBody>
      </p:sp>
      <p:sp>
        <p:nvSpPr>
          <p:cNvPr id="30"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Tree>
    <p:extLst>
      <p:ext uri="{BB962C8B-B14F-4D97-AF65-F5344CB8AC3E}">
        <p14:creationId xmlns:p14="http://schemas.microsoft.com/office/powerpoint/2010/main" val="2078395356"/>
      </p:ext>
    </p:extLst>
  </p:cSld>
  <p:clrMapOvr>
    <a:masterClrMapping/>
  </p:clrMapOvr>
  <p:extLst>
    <p:ext uri="{DCECCB84-F9BA-43D5-87BE-67443E8EF086}">
      <p15:sldGuideLst xmlns:p15="http://schemas.microsoft.com/office/powerpoint/2012/main">
        <p15:guide id="3" pos="353">
          <p15:clr>
            <a:srgbClr val="FBAE40"/>
          </p15:clr>
        </p15:guide>
        <p15:guide id="6" pos="5887" userDrawn="1">
          <p15:clr>
            <a:srgbClr val="FBAE40"/>
          </p15:clr>
        </p15:guide>
        <p15:guide id="7" orient="horz" pos="2319" userDrawn="1">
          <p15:clr>
            <a:srgbClr val="FBAE40"/>
          </p15:clr>
        </p15:guide>
        <p15:guide id="8" orient="horz" pos="550" userDrawn="1">
          <p15:clr>
            <a:srgbClr val="FBAE40"/>
          </p15:clr>
        </p15:guide>
        <p15:guide id="9" pos="217" userDrawn="1">
          <p15:clr>
            <a:srgbClr val="FBAE40"/>
          </p15:clr>
        </p15:guide>
        <p15:guide id="10" pos="6023" userDrawn="1">
          <p15:clr>
            <a:srgbClr val="FBAE40"/>
          </p15:clr>
        </p15:guide>
        <p15:guide id="12" orient="horz" pos="98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8758519" y="6527294"/>
            <a:ext cx="1147482" cy="365125"/>
          </a:xfrm>
          <a:prstGeom prst="rect">
            <a:avLst/>
          </a:prstGeom>
        </p:spPr>
        <p:txBody>
          <a:bodyPr vert="horz" lIns="91440" tIns="45720" rIns="91440" bIns="45720" rtlCol="0" anchor="ctr"/>
          <a:lstStyle>
            <a:lvl1pPr algn="r">
              <a:defRPr sz="1000">
                <a:solidFill>
                  <a:schemeClr val="tx1"/>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dirty="0"/>
          </a:p>
        </p:txBody>
      </p:sp>
      <p:sp>
        <p:nvSpPr>
          <p:cNvPr id="9" name="직사각형 8"/>
          <p:cNvSpPr/>
          <p:nvPr userDrawn="1"/>
        </p:nvSpPr>
        <p:spPr>
          <a:xfrm>
            <a:off x="857250" y="391884"/>
            <a:ext cx="9288236" cy="478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KoPub돋움체 Bold" panose="00000800000000000000" pitchFamily="2" charset="-127"/>
              <a:ea typeface="KoPub돋움체 Bold" panose="00000800000000000000" pitchFamily="2" charset="-127"/>
            </a:endParaRPr>
          </a:p>
        </p:txBody>
      </p:sp>
      <p:sp>
        <p:nvSpPr>
          <p:cNvPr id="10" name="제목 46"/>
          <p:cNvSpPr>
            <a:spLocks noGrp="1"/>
          </p:cNvSpPr>
          <p:nvPr>
            <p:ph type="title"/>
          </p:nvPr>
        </p:nvSpPr>
        <p:spPr>
          <a:xfrm>
            <a:off x="993138" y="481469"/>
            <a:ext cx="2946319" cy="332399"/>
          </a:xfrm>
        </p:spPr>
        <p:txBody>
          <a:bodyPr wrap="none" lIns="0" tIns="0" rIns="0" bIns="0" anchor="b" anchorCtr="0">
            <a:spAutoFit/>
          </a:bodyPr>
          <a:lstStyle>
            <a:lvl1pPr marL="0" algn="l" defTabSz="457200" rtl="0" eaLnBrk="1" latinLnBrk="0" hangingPunct="1">
              <a:defRPr lang="ko-KR" altLang="en-US" sz="2400" kern="1200" dirty="0">
                <a:solidFill>
                  <a:schemeClr val="tx1"/>
                </a:solidFill>
                <a:latin typeface="KoPub돋움체 Bold" panose="00000800000000000000" pitchFamily="2" charset="-127"/>
                <a:ea typeface="KoPub돋움체 Bold" panose="00000800000000000000" pitchFamily="2" charset="-127"/>
                <a:cs typeface="+mn-cs"/>
              </a:defRPr>
            </a:lvl1pPr>
          </a:lstStyle>
          <a:p>
            <a:r>
              <a:rPr lang="ko-KR" altLang="en-US" dirty="0"/>
              <a:t>마스터 제목 스타일 편집</a:t>
            </a:r>
          </a:p>
        </p:txBody>
      </p:sp>
      <p:sp>
        <p:nvSpPr>
          <p:cNvPr id="14" name="직사각형 13"/>
          <p:cNvSpPr/>
          <p:nvPr userDrawn="1"/>
        </p:nvSpPr>
        <p:spPr>
          <a:xfrm>
            <a:off x="0" y="391885"/>
            <a:ext cx="579120" cy="478236"/>
          </a:xfrm>
          <a:prstGeom prst="rect">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
        <p:nvSpPr>
          <p:cNvPr id="15" name="텍스트 개체 틀 15"/>
          <p:cNvSpPr>
            <a:spLocks noGrp="1"/>
          </p:cNvSpPr>
          <p:nvPr>
            <p:ph type="body" sz="quarter" idx="14" hasCustomPrompt="1"/>
          </p:nvPr>
        </p:nvSpPr>
        <p:spPr>
          <a:xfrm>
            <a:off x="76835" y="511552"/>
            <a:ext cx="425450" cy="276999"/>
          </a:xfrm>
        </p:spPr>
        <p:txBody>
          <a:bodyPr lIns="0" tIns="0" rIns="0" bIns="0" anchor="ctr">
            <a:spAutoFit/>
          </a:bodyPr>
          <a:lstStyle>
            <a:lvl1pPr marL="0" indent="0" algn="ctr" defTabSz="457200" rtl="0" eaLnBrk="1" latinLnBrk="0" hangingPunct="1">
              <a:buNone/>
              <a:defRPr lang="ko-KR" altLang="en-US" sz="2000" kern="1200" dirty="0">
                <a:solidFill>
                  <a:schemeClr val="lt1"/>
                </a:solidFill>
                <a:latin typeface="KoPub돋움체 Bold" panose="00000800000000000000" pitchFamily="2" charset="-127"/>
                <a:ea typeface="KoPub돋움체 Bold" panose="00000800000000000000" pitchFamily="2" charset="-127"/>
                <a:cs typeface="+mn-cs"/>
              </a:defRPr>
            </a:lvl1pPr>
          </a:lstStyle>
          <a:p>
            <a:pPr lvl="0"/>
            <a:r>
              <a:rPr lang="en-US" altLang="ko-KR" dirty="0"/>
              <a:t>00</a:t>
            </a:r>
            <a:endParaRPr lang="ko-KR" altLang="en-US" dirty="0"/>
          </a:p>
        </p:txBody>
      </p:sp>
      <p:sp>
        <p:nvSpPr>
          <p:cNvPr id="21" name="직사각형 20"/>
          <p:cNvSpPr/>
          <p:nvPr userDrawn="1"/>
        </p:nvSpPr>
        <p:spPr>
          <a:xfrm>
            <a:off x="664845" y="391885"/>
            <a:ext cx="106680" cy="478236"/>
          </a:xfrm>
          <a:prstGeom prst="rect">
            <a:avLst/>
          </a:prstGeom>
          <a:solidFill>
            <a:srgbClr val="2156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968852243"/>
      </p:ext>
    </p:extLst>
  </p:cSld>
  <p:clrMapOvr>
    <a:masterClrMapping/>
  </p:clrMapOvr>
  <p:extLst>
    <p:ext uri="{DCECCB84-F9BA-43D5-87BE-67443E8EF086}">
      <p15:sldGuideLst xmlns:p15="http://schemas.microsoft.com/office/powerpoint/2012/main">
        <p15:guide id="1" orient="horz" pos="550" userDrawn="1">
          <p15:clr>
            <a:srgbClr val="FBAE40"/>
          </p15:clr>
        </p15:guide>
        <p15:guide id="3" orient="horz" pos="231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latin typeface="KoPub돋움체 Medium" panose="00000600000000000000" pitchFamily="2" charset="-127"/>
                <a:ea typeface="KoPub돋움체 Medium" panose="00000600000000000000" pitchFamily="2" charset="-127"/>
              </a:defRPr>
            </a:lvl1pPr>
          </a:lstStyle>
          <a:p>
            <a:endParaRPr lang="ko-KR"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latin typeface="KoPub돋움체 Medium" panose="00000600000000000000" pitchFamily="2" charset="-127"/>
                <a:ea typeface="KoPub돋움체 Medium" panose="00000600000000000000" pitchFamily="2" charset="-127"/>
              </a:defRPr>
            </a:lvl1pPr>
          </a:lstStyle>
          <a:p>
            <a:endParaRPr lang="ko-KR" altLang="en-US"/>
          </a:p>
        </p:txBody>
      </p:sp>
      <p:sp>
        <p:nvSpPr>
          <p:cNvPr id="6" name="Slide Number Placeholder 5"/>
          <p:cNvSpPr>
            <a:spLocks noGrp="1"/>
          </p:cNvSpPr>
          <p:nvPr>
            <p:ph type="sldNum" sz="quarter" idx="4"/>
          </p:nvPr>
        </p:nvSpPr>
        <p:spPr>
          <a:xfrm>
            <a:off x="-1" y="6356352"/>
            <a:ext cx="412657" cy="365125"/>
          </a:xfrm>
          <a:prstGeom prst="rect">
            <a:avLst/>
          </a:prstGeom>
        </p:spPr>
        <p:txBody>
          <a:bodyPr vert="horz" lIns="91440" tIns="45720" rIns="91440" bIns="45720" rtlCol="0" anchor="ctr"/>
          <a:lstStyle>
            <a:lvl1pPr algn="r">
              <a:defRPr sz="1000">
                <a:solidFill>
                  <a:schemeClr val="tx1">
                    <a:tint val="75000"/>
                  </a:schemeClr>
                </a:solidFill>
                <a:latin typeface="KoPub돋움체 Medium" panose="00000600000000000000" pitchFamily="2" charset="-127"/>
                <a:ea typeface="KoPub돋움체 Medium" panose="00000600000000000000" pitchFamily="2" charset="-127"/>
              </a:defRPr>
            </a:lvl1pPr>
          </a:lstStyle>
          <a:p>
            <a:fld id="{2FF31CB8-EE0B-4A6A-8561-904A0AB35B79}" type="slidenum">
              <a:rPr lang="ko-KR" altLang="en-US" smtClean="0"/>
              <a:pPr/>
              <a:t>‹#›</a:t>
            </a:fld>
            <a:endParaRPr lang="ko-KR" altLang="en-US"/>
          </a:p>
        </p:txBody>
      </p:sp>
    </p:spTree>
    <p:extLst>
      <p:ext uri="{BB962C8B-B14F-4D97-AF65-F5344CB8AC3E}">
        <p14:creationId xmlns:p14="http://schemas.microsoft.com/office/powerpoint/2010/main" val="1672890613"/>
      </p:ext>
    </p:extLst>
  </p:cSld>
  <p:clrMap bg1="lt1" tx1="dk1" bg2="lt2" tx2="dk2" accent1="accent1" accent2="accent2" accent3="accent3" accent4="accent4" accent5="accent5" accent6="accent6" hlink="hlink" folHlink="folHlink"/>
  <p:sldLayoutIdLst>
    <p:sldLayoutId id="2147483680" r:id="rId1"/>
    <p:sldLayoutId id="2147483690" r:id="rId2"/>
    <p:sldLayoutId id="2147483691" r:id="rId3"/>
    <p:sldLayoutId id="2147483689"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KoPub돋움체 Medium" panose="00000600000000000000" pitchFamily="2" charset="-127"/>
          <a:ea typeface="KoPub돋움체 Medium" panose="000006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KoPub돋움체 Medium" panose="00000600000000000000" pitchFamily="2" charset="-127"/>
          <a:ea typeface="KoPub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KoPub돋움체 Medium" panose="00000600000000000000" pitchFamily="2" charset="-127"/>
          <a:ea typeface="KoPub돋움체 Medium" panose="000006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KoPub돋움체 Medium" panose="00000600000000000000" pitchFamily="2" charset="-127"/>
          <a:ea typeface="KoPub돋움체 Medium" panose="000006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돋움체 Medium" panose="00000600000000000000" pitchFamily="2" charset="-127"/>
          <a:ea typeface="KoPub돋움체 Medium" panose="000006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KoPub돋움체 Medium" panose="00000600000000000000" pitchFamily="2" charset="-127"/>
          <a:ea typeface="KoPub돋움체 Medium" panose="000006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763/eureka/"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leeyoungkon/spring-cloud-config.git"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s://github.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8889/"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p:cNvPicPr>
            <a:picLocks noChangeAspect="1"/>
          </p:cNvPicPr>
          <p:nvPr/>
        </p:nvPicPr>
        <p:blipFill rotWithShape="1">
          <a:blip r:embed="rId3"/>
          <a:srcRect l="3580" b="26390"/>
          <a:stretch>
            <a:fillRect/>
          </a:stretch>
        </p:blipFill>
        <p:spPr>
          <a:xfrm>
            <a:off x="-1" y="5404017"/>
            <a:ext cx="5654675" cy="1453984"/>
          </a:xfrm>
          <a:prstGeom prst="rect">
            <a:avLst/>
          </a:prstGeom>
        </p:spPr>
      </p:pic>
      <p:pic>
        <p:nvPicPr>
          <p:cNvPr id="7" name="그림 6"/>
          <p:cNvPicPr>
            <a:picLocks noChangeAspect="1"/>
          </p:cNvPicPr>
          <p:nvPr/>
        </p:nvPicPr>
        <p:blipFill rotWithShape="1">
          <a:blip r:embed="rId4"/>
          <a:srcRect t="1460"/>
          <a:stretch>
            <a:fillRect/>
          </a:stretch>
        </p:blipFill>
        <p:spPr>
          <a:xfrm>
            <a:off x="4363197" y="0"/>
            <a:ext cx="5542803" cy="6858000"/>
          </a:xfrm>
          <a:prstGeom prst="rect">
            <a:avLst/>
          </a:prstGeom>
        </p:spPr>
      </p:pic>
      <p:sp>
        <p:nvSpPr>
          <p:cNvPr id="20" name="TextBox 19">
            <a:extLst>
              <a:ext uri="{FF2B5EF4-FFF2-40B4-BE49-F238E27FC236}">
                <a16:creationId xmlns:a16="http://schemas.microsoft.com/office/drawing/2014/main" id="{D69E43C8-27A8-451D-9BF1-1F4649DF97A8}"/>
              </a:ext>
            </a:extLst>
          </p:cNvPr>
          <p:cNvSpPr txBox="1"/>
          <p:nvPr/>
        </p:nvSpPr>
        <p:spPr>
          <a:xfrm>
            <a:off x="522478" y="1737149"/>
            <a:ext cx="7299234" cy="1264064"/>
          </a:xfrm>
          <a:prstGeom prst="rect">
            <a:avLst/>
          </a:prstGeom>
          <a:noFill/>
          <a:effec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defRPr/>
            </a:pPr>
            <a:r>
              <a:rPr lang="en-US" altLang="ko-KR" sz="3600" spc="-162" dirty="0">
                <a:latin typeface="HY궁서" panose="02030600000101010101" pitchFamily="18" charset="-127"/>
                <a:ea typeface="HY궁서" panose="02030600000101010101" pitchFamily="18" charset="-127"/>
                <a:cs typeface="Arial"/>
              </a:rPr>
              <a:t>Cloud computing </a:t>
            </a:r>
          </a:p>
          <a:p>
            <a:pPr>
              <a:lnSpc>
                <a:spcPct val="120000"/>
              </a:lnSpc>
              <a:defRPr/>
            </a:pPr>
            <a:r>
              <a:rPr lang="en-US" altLang="ko-KR" sz="3600" spc="-162" dirty="0">
                <a:latin typeface="HY궁서" panose="02030600000101010101" pitchFamily="18" charset="-127"/>
                <a:ea typeface="HY궁서" panose="02030600000101010101" pitchFamily="18" charset="-127"/>
                <a:cs typeface="Arial"/>
              </a:rPr>
              <a:t>for education and research</a:t>
            </a:r>
          </a:p>
        </p:txBody>
      </p:sp>
      <p:sp>
        <p:nvSpPr>
          <p:cNvPr id="8" name="TextBox 7">
            <a:extLst>
              <a:ext uri="{FF2B5EF4-FFF2-40B4-BE49-F238E27FC236}">
                <a16:creationId xmlns:a16="http://schemas.microsoft.com/office/drawing/2014/main" id="{C1312B34-43D8-4FDB-B9C0-E01A45FA39C3}"/>
              </a:ext>
            </a:extLst>
          </p:cNvPr>
          <p:cNvSpPr txBox="1"/>
          <p:nvPr/>
        </p:nvSpPr>
        <p:spPr>
          <a:xfrm>
            <a:off x="1177297" y="3841718"/>
            <a:ext cx="7299234" cy="466090"/>
          </a:xfrm>
          <a:prstGeom prst="rect">
            <a:avLst/>
          </a:prstGeom>
          <a:noFill/>
          <a:effectLst/>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defRPr/>
            </a:pPr>
            <a:r>
              <a:rPr lang="en-US" altLang="ko-KR" sz="2800" spc="-162" dirty="0">
                <a:latin typeface="HY울릉도M" panose="02030600000101010101" pitchFamily="18" charset="-127"/>
                <a:ea typeface="HY울릉도M" panose="02030600000101010101" pitchFamily="18" charset="-127"/>
                <a:cs typeface="Arial"/>
              </a:rPr>
              <a:t>Practice 01. Spring cloud</a:t>
            </a:r>
            <a:endParaRPr lang="ko-KR" altLang="en-US" sz="3600" spc="-162" dirty="0">
              <a:latin typeface="HY울릉도M" panose="02030600000101010101" pitchFamily="18" charset="-127"/>
              <a:ea typeface="HY울릉도M" panose="02030600000101010101" pitchFamily="18" charset="-127"/>
              <a:cs typeface="Arial"/>
            </a:endParaRPr>
          </a:p>
        </p:txBody>
      </p:sp>
      <p:pic>
        <p:nvPicPr>
          <p:cNvPr id="3" name="그림 2">
            <a:extLst>
              <a:ext uri="{FF2B5EF4-FFF2-40B4-BE49-F238E27FC236}">
                <a16:creationId xmlns:a16="http://schemas.microsoft.com/office/drawing/2014/main" id="{6E77EA14-87D3-4143-B73E-9D6ECD4DA51D}"/>
              </a:ext>
            </a:extLst>
          </p:cNvPr>
          <p:cNvPicPr>
            <a:picLocks noChangeAspect="1"/>
          </p:cNvPicPr>
          <p:nvPr/>
        </p:nvPicPr>
        <p:blipFill>
          <a:blip r:embed="rId5"/>
          <a:stretch>
            <a:fillRect/>
          </a:stretch>
        </p:blipFill>
        <p:spPr>
          <a:xfrm>
            <a:off x="1978033" y="5002276"/>
            <a:ext cx="2964572" cy="40174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Support on cloud platforms</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6871"/>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Pivotal Cloud Foundry is a cloud native platform that deploys and manages the latest apps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PCF fully supports spring-boot executable JAR files and all spring cloud micro-service patterns, including configuration servers, service registry, circuit breakers,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the following starter</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spring-cloud-services-starter-circuit-breaker</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spring-cloud-services-starter-config-client</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spring-cloud-services-starter-service-registry</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6104864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100</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Client Example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Add the @EnableFeignClient annotation to the main class or configuration class to allow the app to use the pane</a:t>
            </a:r>
          </a:p>
        </p:txBody>
      </p:sp>
      <p:sp>
        <p:nvSpPr>
          <p:cNvPr id="9" name="직사각형 8">
            <a:extLst>
              <a:ext uri="{FF2B5EF4-FFF2-40B4-BE49-F238E27FC236}">
                <a16:creationId xmlns:a16="http://schemas.microsoft.com/office/drawing/2014/main" id="{76D2B715-CCEC-43D8-817B-779E9D2711E5}"/>
              </a:ext>
            </a:extLst>
          </p:cNvPr>
          <p:cNvSpPr/>
          <p:nvPr/>
        </p:nvSpPr>
        <p:spPr>
          <a:xfrm>
            <a:off x="752753" y="2622288"/>
            <a:ext cx="9128404"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EnableFeignClients</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18217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101</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Development</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010774"/>
          </a:xfrm>
          <a:prstGeom prst="roundRect">
            <a:avLst>
              <a:gd name="adj" fmla="val 492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 an interface with an annotation and provide it as a component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Feign, the interface uses @FeignClient (name="…") annotation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where the name attribute corresponds to the microservice name that is invoked when using service discovery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Otherwise this will be used with </a:t>
            </a:r>
            <a:r>
              <a:rPr lang="en-US" altLang="ko-KR" sz="2000" dirty="0" err="1">
                <a:solidFill>
                  <a:srgbClr val="24292E"/>
                </a:solidFill>
                <a:latin typeface="+mn-ea"/>
                <a:cs typeface="Arial"/>
                <a:sym typeface="Arial"/>
              </a:rPr>
              <a:t>url</a:t>
            </a:r>
            <a:r>
              <a:rPr lang="en-US" altLang="ko-KR" sz="2000" dirty="0">
                <a:solidFill>
                  <a:srgbClr val="24292E"/>
                </a:solidFill>
                <a:latin typeface="+mn-ea"/>
                <a:cs typeface="Arial"/>
                <a:sym typeface="Arial"/>
              </a:rPr>
              <a:t> properties with specific network addresses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All methods in the client interface are associated with a specific HTTP API endpoint using @RequestMapping or @GetMapping, @PostMapping, @PutMapping</a:t>
            </a:r>
          </a:p>
        </p:txBody>
      </p:sp>
      <p:sp>
        <p:nvSpPr>
          <p:cNvPr id="5" name="직사각형 4">
            <a:extLst>
              <a:ext uri="{FF2B5EF4-FFF2-40B4-BE49-F238E27FC236}">
                <a16:creationId xmlns:a16="http://schemas.microsoft.com/office/drawing/2014/main" id="{4D1ABB62-93D5-4E19-B51A-C49B24C81957}"/>
              </a:ext>
            </a:extLst>
          </p:cNvPr>
          <p:cNvSpPr/>
          <p:nvPr/>
        </p:nvSpPr>
        <p:spPr>
          <a:xfrm>
            <a:off x="1687304" y="4690599"/>
            <a:ext cx="7905270" cy="156966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AccountClient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PutMapping</a:t>
            </a:r>
            <a:r>
              <a:rPr lang="en-US" altLang="ko-KR" sz="1600" dirty="0">
                <a:latin typeface="Consolas" panose="020B0609020204030204" pitchFamily="49" charset="0"/>
              </a:rPr>
              <a:t>(“withdraw/{</a:t>
            </a:r>
            <a:r>
              <a:rPr lang="en-US" altLang="ko-KR" sz="1600" dirty="0" err="1">
                <a:latin typeface="Consolas" panose="020B0609020204030204" pitchFamily="49" charset="0"/>
              </a:rPr>
              <a:t>accountId</a:t>
            </a:r>
            <a:r>
              <a:rPr lang="en-US" altLang="ko-KR" sz="1600" dirty="0">
                <a:latin typeface="Consolas" panose="020B0609020204030204" pitchFamily="49" charset="0"/>
              </a:rPr>
              <a:t>}/{amount}</a:t>
            </a:r>
          </a:p>
          <a:p>
            <a:r>
              <a:rPr lang="en-US" altLang="ko-KR" sz="1600" dirty="0">
                <a:latin typeface="Consolas" panose="020B0609020204030204" pitchFamily="49" charset="0"/>
              </a:rPr>
              <a:t>  Account withdraw(@</a:t>
            </a:r>
            <a:r>
              <a:rPr lang="en-US" altLang="ko-KR" sz="1600" dirty="0" err="1">
                <a:latin typeface="Consolas" panose="020B0609020204030204" pitchFamily="49" charset="0"/>
              </a:rPr>
              <a:t>PathVariable</a:t>
            </a:r>
            <a:r>
              <a:rPr lang="en-US" altLang="ko-KR" sz="1600" dirty="0">
                <a:latin typeface="Consolas" panose="020B0609020204030204" pitchFamily="49" charset="0"/>
              </a:rPr>
              <a:t>(“</a:t>
            </a:r>
            <a:r>
              <a:rPr lang="en-US" altLang="ko-KR" sz="1600" dirty="0" err="1">
                <a:latin typeface="Consolas" panose="020B0609020204030204" pitchFamily="49" charset="0"/>
              </a:rPr>
              <a:t>accountId</a:t>
            </a:r>
            <a:r>
              <a:rPr lang="en-US" altLang="ko-KR" sz="1600" dirty="0">
                <a:latin typeface="Consolas" panose="020B0609020204030204" pitchFamily="49" charset="0"/>
              </a:rPr>
              <a:t>”) Long id, </a:t>
            </a:r>
          </a:p>
          <a:p>
            <a:r>
              <a:rPr lang="en-US" altLang="ko-KR" sz="1600" dirty="0">
                <a:latin typeface="Consolas" panose="020B0609020204030204" pitchFamily="49" charset="0"/>
              </a:rPr>
              <a:t>         @</a:t>
            </a:r>
            <a:r>
              <a:rPr lang="en-US" altLang="ko-KR" sz="1600" dirty="0" err="1">
                <a:latin typeface="Consolas" panose="020B0609020204030204" pitchFamily="49" charset="0"/>
              </a:rPr>
              <a:t>PathVariable</a:t>
            </a:r>
            <a:r>
              <a:rPr lang="en-US" altLang="ko-KR" sz="1600" dirty="0">
                <a:latin typeface="Consolas" panose="020B0609020204030204" pitchFamily="49" charset="0"/>
              </a:rPr>
              <a:t>(“amount”) int amount);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0863548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102</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Development</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4D1ABB62-93D5-4E19-B51A-C49B24C81957}"/>
              </a:ext>
            </a:extLst>
          </p:cNvPr>
          <p:cNvSpPr/>
          <p:nvPr/>
        </p:nvSpPr>
        <p:spPr>
          <a:xfrm>
            <a:off x="1300678" y="1732607"/>
            <a:ext cx="7658308" cy="3293209"/>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“customer-service"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CustomerClient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GetMapping</a:t>
            </a:r>
            <a:r>
              <a:rPr lang="en-US" altLang="ko-KR" sz="1600" dirty="0">
                <a:latin typeface="Consolas" panose="020B0609020204030204" pitchFamily="49" charset="0"/>
              </a:rPr>
              <a:t>(“</a:t>
            </a:r>
            <a:r>
              <a:rPr lang="en-US" altLang="ko-KR" sz="1600" dirty="0" err="1">
                <a:latin typeface="Consolas" panose="020B0609020204030204" pitchFamily="49" charset="0"/>
              </a:rPr>
              <a:t>withAccounts</a:t>
            </a:r>
            <a:r>
              <a:rPr lang="en-US" altLang="ko-KR" sz="1600" dirty="0">
                <a:latin typeface="Consolas" panose="020B0609020204030204" pitchFamily="49" charset="0"/>
              </a:rPr>
              <a:t>/{</a:t>
            </a:r>
            <a:r>
              <a:rPr lang="en-US" altLang="ko-KR" sz="1600" dirty="0" err="1">
                <a:latin typeface="Consolas" panose="020B0609020204030204" pitchFamily="49" charset="0"/>
              </a:rPr>
              <a:t>customerId</a:t>
            </a:r>
            <a:r>
              <a:rPr lang="en-US" altLang="ko-KR" sz="1600" dirty="0">
                <a:latin typeface="Consolas" panose="020B0609020204030204" pitchFamily="49" charset="0"/>
              </a:rPr>
              <a:t>}”)</a:t>
            </a:r>
          </a:p>
          <a:p>
            <a:r>
              <a:rPr lang="en-US" altLang="ko-KR" sz="1600" dirty="0">
                <a:latin typeface="Consolas" panose="020B0609020204030204" pitchFamily="49" charset="0"/>
              </a:rPr>
              <a:t>  Customer </a:t>
            </a:r>
            <a:r>
              <a:rPr lang="en-US" altLang="ko-KR" sz="1600" dirty="0" err="1">
                <a:latin typeface="Consolas" panose="020B0609020204030204" pitchFamily="49" charset="0"/>
              </a:rPr>
              <a:t>findByIdWithAccounts</a:t>
            </a:r>
            <a:r>
              <a:rPr lang="en-US" altLang="ko-KR" sz="1600" dirty="0">
                <a:latin typeface="Consolas" panose="020B0609020204030204" pitchFamily="49" charset="0"/>
              </a:rPr>
              <a:t>(@</a:t>
            </a:r>
            <a:r>
              <a:rPr lang="en-US" altLang="ko-KR" sz="1600" dirty="0" err="1">
                <a:latin typeface="Consolas" panose="020B0609020204030204" pitchFamily="49" charset="0"/>
              </a:rPr>
              <a:t>PathVariable</a:t>
            </a:r>
            <a:r>
              <a:rPr lang="en-US" altLang="ko-KR" sz="1600" dirty="0">
                <a:latin typeface="Consolas" panose="020B0609020204030204" pitchFamily="49" charset="0"/>
              </a:rPr>
              <a:t>(“</a:t>
            </a:r>
            <a:r>
              <a:rPr lang="en-US" altLang="ko-KR" sz="1600" dirty="0" err="1">
                <a:latin typeface="Consolas" panose="020B0609020204030204" pitchFamily="49" charset="0"/>
              </a:rPr>
              <a:t>customerId</a:t>
            </a:r>
            <a:r>
              <a:rPr lang="en-US" altLang="ko-KR" sz="1600" dirty="0">
                <a:latin typeface="Consolas" panose="020B0609020204030204" pitchFamily="49" charset="0"/>
              </a:rPr>
              <a:t>”) Long </a:t>
            </a:r>
            <a:r>
              <a:rPr lang="en-US" altLang="ko-KR" sz="1600" dirty="0" err="1">
                <a:latin typeface="Consolas" panose="020B0609020204030204" pitchFamily="49" charset="0"/>
              </a:rPr>
              <a:t>customerId</a:t>
            </a:r>
            <a:r>
              <a:rPr lang="en-US" altLang="ko-KR" sz="1600" dirty="0">
                <a:latin typeface="Consolas" panose="020B0609020204030204" pitchFamily="49" charset="0"/>
              </a:rPr>
              <a:t>);</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endParaRPr lang="en-US" altLang="ko-KR" sz="1600" dirty="0">
              <a:solidFill>
                <a:srgbClr val="000000"/>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“product-service"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ProductClient</a:t>
            </a:r>
            <a:r>
              <a:rPr lang="en-US" altLang="ko-KR" sz="1600" b="1" dirty="0">
                <a:solidFill>
                  <a:srgbClr val="000000"/>
                </a:solidFill>
                <a:latin typeface="Consolas" panose="020B0609020204030204" pitchFamily="49" charset="0"/>
              </a:rPr>
              <a:t> {</a:t>
            </a:r>
          </a:p>
          <a:p>
            <a:r>
              <a:rPr lang="en-US" altLang="ko-KR" sz="1600" dirty="0">
                <a:latin typeface="Consolas" panose="020B0609020204030204" pitchFamily="49" charset="0"/>
              </a:rPr>
              <a:t>  @</a:t>
            </a:r>
            <a:r>
              <a:rPr lang="en-US" altLang="ko-KR" sz="1600" dirty="0" err="1">
                <a:latin typeface="Consolas" panose="020B0609020204030204" pitchFamily="49" charset="0"/>
              </a:rPr>
              <a:t>PostMapping</a:t>
            </a:r>
            <a:r>
              <a:rPr lang="en-US" altLang="ko-KR" sz="1600" dirty="0">
                <a:latin typeface="Consolas" panose="020B0609020204030204" pitchFamily="49" charset="0"/>
              </a:rPr>
              <a:t>(“/ids”)</a:t>
            </a:r>
          </a:p>
          <a:p>
            <a:r>
              <a:rPr lang="en-US" altLang="ko-KR" sz="1600" dirty="0">
                <a:latin typeface="Consolas" panose="020B0609020204030204" pitchFamily="49" charset="0"/>
              </a:rPr>
              <a:t>  List&lt;Product </a:t>
            </a:r>
            <a:r>
              <a:rPr lang="en-US" altLang="ko-KR" sz="1600" dirty="0" err="1">
                <a:latin typeface="Consolas" panose="020B0609020204030204" pitchFamily="49" charset="0"/>
              </a:rPr>
              <a:t>findByIds</a:t>
            </a:r>
            <a:r>
              <a:rPr lang="en-US" altLang="ko-KR" sz="1600" dirty="0">
                <a:latin typeface="Consolas" panose="020B0609020204030204" pitchFamily="49" charset="0"/>
              </a:rPr>
              <a:t>(List&lt;Long&gt;ids);</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endParaRPr lang="en-US" altLang="ko-KR"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53913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103</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interface is a spring bin and can be injected into the controller bin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CC5C56FF-8209-47B7-9367-592CB8F2C075}"/>
              </a:ext>
            </a:extLst>
          </p:cNvPr>
          <p:cNvSpPr/>
          <p:nvPr/>
        </p:nvSpPr>
        <p:spPr>
          <a:xfrm>
            <a:off x="857484" y="1789389"/>
            <a:ext cx="8632787" cy="1323439"/>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FeignClient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interface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AccountClient</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"/customer/{</a:t>
            </a:r>
            <a:r>
              <a:rPr lang="en-US" altLang="ko-KR" sz="1600" dirty="0" err="1">
                <a:solidFill>
                  <a:srgbClr val="2A00FF"/>
                </a:solidFill>
                <a:latin typeface="Consolas" panose="020B0609020204030204" pitchFamily="49" charset="0"/>
              </a:rPr>
              <a:t>customerId</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List&lt;Account&gt; </a:t>
            </a:r>
            <a:r>
              <a:rPr lang="en-US" altLang="ko-KR" sz="1600" dirty="0" err="1">
                <a:solidFill>
                  <a:srgbClr val="000000"/>
                </a:solidFill>
                <a:latin typeface="Consolas" panose="020B0609020204030204" pitchFamily="49" charset="0"/>
              </a:rPr>
              <a:t>findByCustomer</a:t>
            </a:r>
            <a:r>
              <a:rPr lang="en-US" altLang="ko-KR" sz="1600" dirty="0">
                <a:solidFill>
                  <a:srgbClr val="000000"/>
                </a:solidFill>
                <a:latin typeface="Consolas" panose="020B0609020204030204" pitchFamily="49" charset="0"/>
              </a:rPr>
              <a:t>(</a:t>
            </a:r>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PathVariable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customerId</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 Long </a:t>
            </a:r>
            <a:r>
              <a:rPr lang="en-US" altLang="ko-KR" sz="1600" dirty="0" err="1">
                <a:solidFill>
                  <a:srgbClr val="6A3E3E"/>
                </a:solidFill>
                <a:latin typeface="Consolas" panose="020B0609020204030204" pitchFamily="49" charset="0"/>
              </a:rPr>
              <a:t>customerId</a:t>
            </a:r>
            <a:r>
              <a:rPr lang="en-US" altLang="ko-KR" sz="1600" dirty="0">
                <a:solidFill>
                  <a:srgbClr val="000000"/>
                </a:solidFill>
                <a:latin typeface="Consolas" panose="020B0609020204030204" pitchFamily="49" charset="0"/>
              </a:rPr>
              <a:t>);</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
        <p:nvSpPr>
          <p:cNvPr id="8" name="직사각형 7">
            <a:extLst>
              <a:ext uri="{FF2B5EF4-FFF2-40B4-BE49-F238E27FC236}">
                <a16:creationId xmlns:a16="http://schemas.microsoft.com/office/drawing/2014/main" id="{877242A1-82E2-44DC-9C98-2F2F11CDF085}"/>
              </a:ext>
            </a:extLst>
          </p:cNvPr>
          <p:cNvSpPr/>
          <p:nvPr/>
        </p:nvSpPr>
        <p:spPr>
          <a:xfrm>
            <a:off x="857484" y="3614562"/>
            <a:ext cx="4953000" cy="584775"/>
          </a:xfrm>
          <a:prstGeom prst="rect">
            <a:avLst/>
          </a:prstGeom>
        </p:spPr>
        <p:txBody>
          <a:bodyPr>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dirty="0" err="1">
                <a:solidFill>
                  <a:srgbClr val="000000"/>
                </a:solidFill>
                <a:latin typeface="Consolas" panose="020B0609020204030204" pitchFamily="49" charset="0"/>
              </a:rPr>
              <a:t>AccountClient</a:t>
            </a:r>
            <a:r>
              <a:rPr lang="en-US" altLang="ko-KR" sz="1600" dirty="0">
                <a:solidFill>
                  <a:srgbClr val="000000"/>
                </a:solidFill>
                <a:latin typeface="Consolas" panose="020B0609020204030204" pitchFamily="49" charset="0"/>
              </a:rPr>
              <a:t> </a:t>
            </a:r>
            <a:r>
              <a:rPr lang="en-US" altLang="ko-KR" sz="1600" dirty="0" err="1">
                <a:solidFill>
                  <a:srgbClr val="0000C0"/>
                </a:solidFill>
                <a:latin typeface="Consolas" panose="020B0609020204030204" pitchFamily="49" charset="0"/>
              </a:rPr>
              <a:t>accountClient</a:t>
            </a:r>
            <a:r>
              <a:rPr lang="en-US" altLang="ko-KR" sz="1600" dirty="0">
                <a:solidFill>
                  <a:srgbClr val="000000"/>
                </a:solidFill>
                <a:latin typeface="Consolas" panose="020B0609020204030204" pitchFamily="49" charset="0"/>
              </a:rPr>
              <a:t>;</a:t>
            </a:r>
            <a:endParaRPr lang="ko-KR" altLang="en-US" dirty="0"/>
          </a:p>
        </p:txBody>
      </p:sp>
      <p:sp>
        <p:nvSpPr>
          <p:cNvPr id="9" name="직사각형 8">
            <a:extLst>
              <a:ext uri="{FF2B5EF4-FFF2-40B4-BE49-F238E27FC236}">
                <a16:creationId xmlns:a16="http://schemas.microsoft.com/office/drawing/2014/main" id="{BC81CD01-E6DF-4C01-8FA3-0F62073A1D3D}"/>
              </a:ext>
            </a:extLst>
          </p:cNvPr>
          <p:cNvSpPr/>
          <p:nvPr/>
        </p:nvSpPr>
        <p:spPr>
          <a:xfrm>
            <a:off x="857484" y="4218970"/>
            <a:ext cx="8701798" cy="2308324"/>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withAccounts</a:t>
            </a:r>
            <a:r>
              <a:rPr lang="en-US" altLang="ko-KR" sz="1600" dirty="0">
                <a:solidFill>
                  <a:srgbClr val="2A00FF"/>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Customer </a:t>
            </a:r>
            <a:r>
              <a:rPr lang="en-US" altLang="ko-KR" sz="1600" b="1" dirty="0" err="1">
                <a:solidFill>
                  <a:srgbClr val="000000"/>
                </a:solidFill>
                <a:latin typeface="Consolas" panose="020B0609020204030204" pitchFamily="49" charset="0"/>
              </a:rPr>
              <a:t>findByIdWithAccounts</a:t>
            </a:r>
            <a:r>
              <a:rPr lang="en-US" altLang="ko-KR" sz="1600" b="1" dirty="0">
                <a:solidFill>
                  <a:srgbClr val="000000"/>
                </a:solidFill>
                <a:latin typeface="Consolas" panose="020B0609020204030204" pitchFamily="49" charset="0"/>
              </a:rPr>
              <a:t>(</a:t>
            </a:r>
            <a:r>
              <a:rPr lang="en-US" altLang="ko-KR" sz="1600" b="1" dirty="0">
                <a:solidFill>
                  <a:srgbClr val="646464"/>
                </a:solidFill>
                <a:latin typeface="Consolas" panose="020B0609020204030204" pitchFamily="49" charset="0"/>
              </a:rPr>
              <a:t>@</a:t>
            </a:r>
            <a:r>
              <a:rPr lang="en-US" altLang="ko-KR" sz="1600" b="1" dirty="0" err="1">
                <a:solidFill>
                  <a:srgbClr val="646464"/>
                </a:solidFill>
                <a:latin typeface="Consolas" panose="020B0609020204030204" pitchFamily="49" charset="0"/>
              </a:rPr>
              <a:t>PathVariable</a:t>
            </a:r>
            <a:r>
              <a:rPr lang="en-US" altLang="ko-KR" sz="1600" b="1" dirty="0">
                <a:solidFill>
                  <a:srgbClr val="000000"/>
                </a:solidFill>
                <a:latin typeface="Consolas" panose="020B0609020204030204" pitchFamily="49" charset="0"/>
              </a:rPr>
              <a:t>(</a:t>
            </a:r>
            <a:r>
              <a:rPr lang="en-US" altLang="ko-KR" sz="1600" b="1" dirty="0">
                <a:solidFill>
                  <a:srgbClr val="2A00FF"/>
                </a:solidFill>
                <a:latin typeface="Consolas" panose="020B0609020204030204" pitchFamily="49" charset="0"/>
              </a:rPr>
              <a:t>"id"</a:t>
            </a:r>
            <a:r>
              <a:rPr lang="en-US" altLang="ko-KR" sz="1600" b="1" dirty="0">
                <a:solidFill>
                  <a:srgbClr val="000000"/>
                </a:solidFill>
                <a:latin typeface="Consolas" panose="020B0609020204030204" pitchFamily="49" charset="0"/>
              </a:rPr>
              <a:t>) Long </a:t>
            </a:r>
            <a:r>
              <a:rPr lang="en-US" altLang="ko-KR" sz="1600" b="1" dirty="0">
                <a:solidFill>
                  <a:srgbClr val="6A3E3E"/>
                </a:solidFill>
                <a:latin typeface="Consolas" panose="020B0609020204030204" pitchFamily="49" charset="0"/>
              </a:rPr>
              <a:t>id</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throws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JsonProcessingException</a:t>
            </a:r>
            <a:r>
              <a:rPr lang="en-US" altLang="ko-KR" sz="1600" b="1"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List&lt;Account&gt; </a:t>
            </a:r>
            <a:r>
              <a:rPr lang="en-US" altLang="ko-KR" sz="1600" dirty="0">
                <a:solidFill>
                  <a:srgbClr val="6A3E3E"/>
                </a:solidFill>
                <a:latin typeface="Consolas" panose="020B0609020204030204" pitchFamily="49" charset="0"/>
              </a:rPr>
              <a:t>accounts</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accountClient</a:t>
            </a:r>
            <a:r>
              <a:rPr lang="en-US" altLang="ko-KR" sz="1600" dirty="0" err="1">
                <a:solidFill>
                  <a:srgbClr val="000000"/>
                </a:solidFill>
                <a:latin typeface="Consolas" panose="020B0609020204030204" pitchFamily="49" charset="0"/>
              </a:rPr>
              <a:t>.findByCustomer</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i="1" dirty="0">
                <a:solidFill>
                  <a:srgbClr val="0000C0"/>
                </a:solidFill>
                <a:latin typeface="Consolas" panose="020B0609020204030204" pitchFamily="49" charset="0"/>
              </a:rPr>
              <a:t>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"Accounts found: {}"</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mapper</a:t>
            </a:r>
            <a:r>
              <a:rPr lang="en-US" altLang="ko-KR" sz="1600" b="1" i="1" dirty="0" err="1">
                <a:solidFill>
                  <a:srgbClr val="000000"/>
                </a:solidFill>
                <a:latin typeface="Consolas" panose="020B0609020204030204" pitchFamily="49" charset="0"/>
              </a:rPr>
              <a:t>.writeValueAsString</a:t>
            </a:r>
            <a:r>
              <a:rPr lang="en-US" altLang="ko-KR" sz="1600" b="1" i="1" dirty="0">
                <a:solidFill>
                  <a:srgbClr val="000000"/>
                </a:solidFill>
                <a:latin typeface="Consolas" panose="020B0609020204030204" pitchFamily="49" charset="0"/>
              </a:rPr>
              <a:t>(</a:t>
            </a:r>
            <a:r>
              <a:rPr lang="en-US" altLang="ko-KR" sz="1600" b="1" i="1" dirty="0">
                <a:solidFill>
                  <a:srgbClr val="6A3E3E"/>
                </a:solidFill>
                <a:latin typeface="Consolas" panose="020B0609020204030204" pitchFamily="49" charset="0"/>
              </a:rPr>
              <a:t>accounts</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Customer </a:t>
            </a:r>
            <a:r>
              <a:rPr lang="en-US" altLang="ko-KR" sz="1600" dirty="0">
                <a:solidFill>
                  <a:srgbClr val="6A3E3E"/>
                </a:solidFill>
                <a:latin typeface="Consolas" panose="020B0609020204030204" pitchFamily="49" charset="0"/>
              </a:rPr>
              <a:t>c</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repository</a:t>
            </a:r>
            <a:r>
              <a:rPr lang="en-US" altLang="ko-KR" sz="1600" dirty="0" err="1">
                <a:solidFill>
                  <a:srgbClr val="000000"/>
                </a:solidFill>
                <a:latin typeface="Consolas" panose="020B0609020204030204" pitchFamily="49" charset="0"/>
              </a:rPr>
              <a:t>.findById</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dirty="0" err="1">
                <a:solidFill>
                  <a:srgbClr val="6A3E3E"/>
                </a:solidFill>
                <a:latin typeface="Consolas" panose="020B0609020204030204" pitchFamily="49" charset="0"/>
              </a:rPr>
              <a:t>c</a:t>
            </a:r>
            <a:r>
              <a:rPr lang="en-US" altLang="ko-KR" sz="1600" dirty="0" err="1">
                <a:solidFill>
                  <a:srgbClr val="000000"/>
                </a:solidFill>
                <a:latin typeface="Consolas" panose="020B0609020204030204" pitchFamily="49" charset="0"/>
              </a:rPr>
              <a:t>.setAccounts</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accounts</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c</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endParaRPr lang="ko-KR" altLang="en-US" dirty="0"/>
          </a:p>
        </p:txBody>
      </p:sp>
      <p:cxnSp>
        <p:nvCxnSpPr>
          <p:cNvPr id="11" name="직선 연결선 10">
            <a:extLst>
              <a:ext uri="{FF2B5EF4-FFF2-40B4-BE49-F238E27FC236}">
                <a16:creationId xmlns:a16="http://schemas.microsoft.com/office/drawing/2014/main" id="{D7546B63-6828-4511-B29C-FB3C567E2C65}"/>
              </a:ext>
            </a:extLst>
          </p:cNvPr>
          <p:cNvCxnSpPr/>
          <p:nvPr/>
        </p:nvCxnSpPr>
        <p:spPr>
          <a:xfrm>
            <a:off x="593476" y="3403121"/>
            <a:ext cx="8965806"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82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104</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application.yml</a:t>
            </a:r>
            <a:endParaRPr lang="en-US" altLang="ko-KR" dirty="0"/>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8242CAF1-EBD9-4E56-B0E0-FD5B052D3E10}"/>
              </a:ext>
            </a:extLst>
          </p:cNvPr>
          <p:cNvSpPr/>
          <p:nvPr/>
        </p:nvSpPr>
        <p:spPr>
          <a:xfrm>
            <a:off x="461398" y="1819645"/>
            <a:ext cx="4953000" cy="501675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order-service</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${PORT:8090}</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ko-KR" altLang="en-US" sz="1600" dirty="0">
                <a:solidFill>
                  <a:srgbClr val="000000"/>
                </a:solidFill>
                <a:latin typeface="Consolas" panose="020B0609020204030204" pitchFamily="49" charset="0"/>
              </a:rPr>
              <a:t>      </a:t>
            </a:r>
          </a:p>
        </p:txBody>
      </p:sp>
      <p:sp>
        <p:nvSpPr>
          <p:cNvPr id="11" name="직사각형 10">
            <a:extLst>
              <a:ext uri="{FF2B5EF4-FFF2-40B4-BE49-F238E27FC236}">
                <a16:creationId xmlns:a16="http://schemas.microsoft.com/office/drawing/2014/main" id="{3E2014DA-3E53-4B84-ABC5-1E643BC0BB2A}"/>
              </a:ext>
            </a:extLst>
          </p:cNvPr>
          <p:cNvSpPr/>
          <p:nvPr/>
        </p:nvSpPr>
        <p:spPr>
          <a:xfrm>
            <a:off x="4780025" y="2188977"/>
            <a:ext cx="4953000" cy="4278094"/>
          </a:xfrm>
          <a:prstGeom prst="rect">
            <a:avLst/>
          </a:prstGeom>
        </p:spPr>
        <p:txBody>
          <a:bodyPr>
            <a:spAutoFit/>
          </a:bodyPr>
          <a:lstStyle/>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zone2</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${PORT:9090}</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zone2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r>
              <a:rPr lang="en-US" altLang="ko-KR" sz="1600" b="1"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3360958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105</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Run (create each app per zone)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5D5DDB1-CDC2-49E0-BB17-C4856158AE57}"/>
              </a:ext>
            </a:extLst>
          </p:cNvPr>
          <p:cNvPicPr>
            <a:picLocks noChangeAspect="1"/>
          </p:cNvPicPr>
          <p:nvPr/>
        </p:nvPicPr>
        <p:blipFill>
          <a:blip r:embed="rId3"/>
          <a:stretch>
            <a:fillRect/>
          </a:stretch>
        </p:blipFill>
        <p:spPr>
          <a:xfrm>
            <a:off x="1813339" y="1528780"/>
            <a:ext cx="6859099" cy="5329220"/>
          </a:xfrm>
          <a:prstGeom prst="rect">
            <a:avLst/>
          </a:prstGeom>
        </p:spPr>
      </p:pic>
    </p:spTree>
    <p:extLst>
      <p:ext uri="{BB962C8B-B14F-4D97-AF65-F5344CB8AC3E}">
        <p14:creationId xmlns:p14="http://schemas.microsoft.com/office/powerpoint/2010/main" val="4501081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106</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Execution Results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083504EA-F5A1-4404-B5FF-0B0D163F6FDE}"/>
              </a:ext>
            </a:extLst>
          </p:cNvPr>
          <p:cNvPicPr>
            <a:picLocks noChangeAspect="1"/>
          </p:cNvPicPr>
          <p:nvPr/>
        </p:nvPicPr>
        <p:blipFill>
          <a:blip r:embed="rId3"/>
          <a:stretch>
            <a:fillRect/>
          </a:stretch>
        </p:blipFill>
        <p:spPr>
          <a:xfrm>
            <a:off x="0" y="2276595"/>
            <a:ext cx="9906000" cy="3519919"/>
          </a:xfrm>
          <a:prstGeom prst="rect">
            <a:avLst/>
          </a:prstGeom>
        </p:spPr>
      </p:pic>
    </p:spTree>
    <p:extLst>
      <p:ext uri="{BB962C8B-B14F-4D97-AF65-F5344CB8AC3E}">
        <p14:creationId xmlns:p14="http://schemas.microsoft.com/office/powerpoint/2010/main" val="1835651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107</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654773"/>
          </a:xfrm>
          <a:prstGeom prst="roundRect">
            <a:avLst>
              <a:gd name="adj" fmla="val 742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most challenging implementation is communication and time lag issues: slow response, temporary disruption,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Load Balancing with Ribbon Clients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Using Circuit Breakers in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Customizing a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with Configuration Properties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Monitoring </a:t>
            </a:r>
            <a:r>
              <a:rPr lang="en-US" altLang="ko-KR" sz="2000" dirty="0" err="1">
                <a:solidFill>
                  <a:srgbClr val="24292E"/>
                </a:solidFill>
                <a:latin typeface="+mn-ea"/>
                <a:cs typeface="Arial"/>
                <a:sym typeface="Arial"/>
              </a:rPr>
              <a:t>MicroServices</a:t>
            </a:r>
            <a:r>
              <a:rPr lang="en-US" altLang="ko-KR" sz="2000" dirty="0">
                <a:solidFill>
                  <a:srgbClr val="24292E"/>
                </a:solidFill>
                <a:latin typeface="+mn-ea"/>
                <a:cs typeface="Arial"/>
                <a:sym typeface="Arial"/>
              </a:rPr>
              <a:t> Using the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Dashboard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Using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with Feign Client</a:t>
            </a:r>
          </a:p>
        </p:txBody>
      </p:sp>
    </p:spTree>
    <p:extLst>
      <p:ext uri="{BB962C8B-B14F-4D97-AF65-F5344CB8AC3E}">
        <p14:creationId xmlns:p14="http://schemas.microsoft.com/office/powerpoint/2010/main" val="248365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108</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preparation for testing</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139589"/>
          </a:xfrm>
          <a:prstGeom prst="roundRect">
            <a:avLst>
              <a:gd name="adj" fmla="val 5916"/>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Custom rule classes must implement an </a:t>
            </a:r>
            <a:r>
              <a:rPr lang="en-US" altLang="ko-KR" sz="2000" dirty="0" err="1">
                <a:solidFill>
                  <a:srgbClr val="24292E"/>
                </a:solidFill>
                <a:latin typeface="+mn-ea"/>
                <a:cs typeface="Arial"/>
                <a:sym typeface="Arial"/>
              </a:rPr>
              <a:t>IRule</a:t>
            </a:r>
            <a:r>
              <a:rPr lang="en-US" altLang="ko-KR" sz="2000" dirty="0">
                <a:solidFill>
                  <a:srgbClr val="24292E"/>
                </a:solidFill>
                <a:latin typeface="+mn-ea"/>
                <a:cs typeface="Arial"/>
                <a:sym typeface="Arial"/>
              </a:rPr>
              <a:t>-based interface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RoundRobin</a:t>
            </a:r>
            <a:r>
              <a:rPr lang="en-US" altLang="ko-KR" sz="2000" dirty="0">
                <a:solidFill>
                  <a:srgbClr val="24292E"/>
                </a:solidFill>
                <a:latin typeface="+mn-ea"/>
                <a:cs typeface="Arial"/>
                <a:sym typeface="Arial"/>
              </a:rPr>
              <a:t> Rule: Requests are distributed sequentially</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AvailabilityFilteringRule</a:t>
            </a:r>
            <a:r>
              <a:rPr lang="en-US" altLang="ko-KR" sz="2000" dirty="0">
                <a:solidFill>
                  <a:srgbClr val="24292E"/>
                </a:solidFill>
                <a:latin typeface="+mn-ea"/>
                <a:cs typeface="Arial"/>
                <a:sym typeface="Arial"/>
              </a:rPr>
              <a:t>: Excludes servers marked with many circuit-blocking or concurrent connections</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WeightedResponseTimeRule</a:t>
            </a:r>
            <a:r>
              <a:rPr lang="en-US" altLang="ko-KR" sz="2000" dirty="0">
                <a:solidFill>
                  <a:srgbClr val="24292E"/>
                </a:solidFill>
                <a:latin typeface="+mn-ea"/>
                <a:cs typeface="Arial"/>
                <a:sym typeface="Arial"/>
              </a:rPr>
              <a:t>: The amount of traffic delivered to an app instance is inversely proportional to the average response time of the instance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BestAvailableRule</a:t>
            </a:r>
            <a:r>
              <a:rPr lang="en-US" altLang="ko-KR" sz="2000" dirty="0">
                <a:solidFill>
                  <a:srgbClr val="24292E"/>
                </a:solidFill>
                <a:latin typeface="+mn-ea"/>
                <a:cs typeface="Arial"/>
                <a:sym typeface="Arial"/>
              </a:rPr>
              <a:t>: Select the server that received the least simultaneous requests, except for the one that had the circuit breaker blocked</a:t>
            </a:r>
          </a:p>
        </p:txBody>
      </p:sp>
    </p:spTree>
    <p:extLst>
      <p:ext uri="{BB962C8B-B14F-4D97-AF65-F5344CB8AC3E}">
        <p14:creationId xmlns:p14="http://schemas.microsoft.com/office/powerpoint/2010/main" val="24873602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109</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Hover Fly for Testing</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Hoverfly is a tool for stubbing and simulating HTTP services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JUNIT @ClassRule must be defined to allow the test to use hoverfly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Need to depend on hoverfly-java</a:t>
            </a:r>
          </a:p>
        </p:txBody>
      </p:sp>
      <p:sp>
        <p:nvSpPr>
          <p:cNvPr id="5" name="직사각형 4">
            <a:extLst>
              <a:ext uri="{FF2B5EF4-FFF2-40B4-BE49-F238E27FC236}">
                <a16:creationId xmlns:a16="http://schemas.microsoft.com/office/drawing/2014/main" id="{40AFD529-B467-41EC-8FD7-FD2CE5ED8180}"/>
              </a:ext>
            </a:extLst>
          </p:cNvPr>
          <p:cNvSpPr/>
          <p:nvPr/>
        </p:nvSpPr>
        <p:spPr>
          <a:xfrm>
            <a:off x="705666" y="2837101"/>
            <a:ext cx="8867918" cy="3539430"/>
          </a:xfrm>
          <a:prstGeom prst="rect">
            <a:avLst/>
          </a:prstGeom>
        </p:spPr>
        <p:txBody>
          <a:bodyPr wrap="square">
            <a:spAutoFit/>
          </a:bodyPr>
          <a:lstStyle/>
          <a:p>
            <a:r>
              <a:rPr lang="en-US" altLang="ko-KR" sz="1600" dirty="0">
                <a:solidFill>
                  <a:srgbClr val="000000"/>
                </a:solidFill>
                <a:latin typeface="Consolas" panose="020B0609020204030204" pitchFamily="49" charset="0"/>
              </a:rPr>
              <a:t> </a:t>
            </a:r>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ClassRule</a:t>
            </a:r>
            <a:endParaRPr lang="en-US" altLang="ko-KR" sz="1600" dirty="0">
              <a:solidFill>
                <a:srgbClr val="646464"/>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HoverflyRule</a:t>
            </a:r>
            <a:r>
              <a:rPr lang="en-US" altLang="ko-KR" sz="1600" b="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hoverflyRule</a:t>
            </a:r>
            <a:r>
              <a:rPr lang="en-US" altLang="ko-KR" sz="1600" b="1" i="1" dirty="0">
                <a:solidFill>
                  <a:srgbClr val="000000"/>
                </a:solidFill>
                <a:latin typeface="Consolas" panose="020B0609020204030204" pitchFamily="49" charset="0"/>
              </a:rPr>
              <a:t> = </a:t>
            </a:r>
            <a:r>
              <a:rPr lang="en-US" altLang="ko-KR" sz="1600" b="1" i="1" dirty="0" err="1">
                <a:solidFill>
                  <a:srgbClr val="000000"/>
                </a:solidFill>
                <a:latin typeface="Consolas" panose="020B0609020204030204" pitchFamily="49" charset="0"/>
              </a:rPr>
              <a:t>HoverflyRule</a:t>
            </a:r>
            <a:endParaRPr lang="en-US" altLang="ko-KR" sz="1600" b="1" i="1"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i="1" dirty="0" err="1">
                <a:solidFill>
                  <a:srgbClr val="000000"/>
                </a:solidFill>
                <a:latin typeface="Consolas" panose="020B0609020204030204" pitchFamily="49" charset="0"/>
              </a:rPr>
              <a:t>inSimulationMode</a:t>
            </a:r>
            <a:r>
              <a:rPr lang="en-US" altLang="ko-KR" sz="1600" i="1" dirty="0">
                <a:solidFill>
                  <a:srgbClr val="000000"/>
                </a:solidFill>
                <a:latin typeface="Consolas" panose="020B0609020204030204" pitchFamily="49" charset="0"/>
              </a:rPr>
              <a:t>(</a:t>
            </a:r>
            <a:r>
              <a:rPr lang="en-US" altLang="ko-KR" sz="1600" i="1" dirty="0" err="1">
                <a:solidFill>
                  <a:srgbClr val="000000"/>
                </a:solidFill>
                <a:latin typeface="Consolas" panose="020B0609020204030204" pitchFamily="49" charset="0"/>
              </a:rPr>
              <a:t>dsl</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i="1" dirty="0">
                <a:solidFill>
                  <a:srgbClr val="000000"/>
                </a:solidFill>
                <a:latin typeface="Consolas" panose="020B0609020204030204" pitchFamily="49" charset="0"/>
              </a:rPr>
              <a:t>service(</a:t>
            </a:r>
            <a:r>
              <a:rPr lang="en-US" altLang="ko-KR" sz="1600" i="1" dirty="0">
                <a:solidFill>
                  <a:srgbClr val="2A00FF"/>
                </a:solidFill>
                <a:latin typeface="Consolas" panose="020B0609020204030204" pitchFamily="49" charset="0"/>
              </a:rPr>
              <a:t>"account-service:8091"</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andDelay</a:t>
            </a:r>
            <a:r>
              <a:rPr lang="en-US" altLang="ko-KR" sz="1600" dirty="0">
                <a:solidFill>
                  <a:srgbClr val="000000"/>
                </a:solidFill>
                <a:latin typeface="Consolas" panose="020B0609020204030204" pitchFamily="49" charset="0"/>
              </a:rPr>
              <a:t>(200, </a:t>
            </a:r>
            <a:r>
              <a:rPr lang="en-US" altLang="ko-KR" sz="1600" dirty="0" err="1">
                <a:solidFill>
                  <a:srgbClr val="000000"/>
                </a:solidFill>
                <a:latin typeface="Consolas" panose="020B0609020204030204" pitchFamily="49" charset="0"/>
              </a:rPr>
              <a:t>TimeUnit.</a:t>
            </a:r>
            <a:r>
              <a:rPr lang="en-US" altLang="ko-KR" sz="1600" b="1" i="1" dirty="0" err="1">
                <a:solidFill>
                  <a:srgbClr val="0000C0"/>
                </a:solidFill>
                <a:latin typeface="Consolas" panose="020B0609020204030204" pitchFamily="49" charset="0"/>
              </a:rPr>
              <a:t>MILLISECONDS</a:t>
            </a:r>
            <a:r>
              <a:rPr lang="en-US" altLang="ko-KR" sz="1600" b="1" i="1" dirty="0">
                <a:solidFill>
                  <a:srgbClr val="000000"/>
                </a:solidFill>
                <a:latin typeface="Consolas" panose="020B0609020204030204" pitchFamily="49" charset="0"/>
              </a:rPr>
              <a:t>).</a:t>
            </a:r>
            <a:r>
              <a:rPr lang="en-US" altLang="ko-KR" sz="1600" b="1" i="1" dirty="0" err="1">
                <a:solidFill>
                  <a:srgbClr val="000000"/>
                </a:solidFill>
                <a:latin typeface="Consolas" panose="020B0609020204030204" pitchFamily="49" charset="0"/>
              </a:rPr>
              <a:t>forAll</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.get(</a:t>
            </a:r>
            <a:r>
              <a:rPr lang="en-US" altLang="ko-KR" sz="1600" i="1" dirty="0" err="1">
                <a:solidFill>
                  <a:srgbClr val="000000"/>
                </a:solidFill>
                <a:latin typeface="Consolas" panose="020B0609020204030204" pitchFamily="49" charset="0"/>
              </a:rPr>
              <a:t>startsWith</a:t>
            </a:r>
            <a:r>
              <a:rPr lang="en-US" altLang="ko-KR" sz="1600" i="1" dirty="0">
                <a:solidFill>
                  <a:srgbClr val="000000"/>
                </a:solidFill>
                <a:latin typeface="Consolas" panose="020B0609020204030204" pitchFamily="49" charset="0"/>
              </a:rPr>
              <a:t>(</a:t>
            </a:r>
            <a:r>
              <a:rPr lang="en-US" altLang="ko-KR" sz="1600" i="1" dirty="0">
                <a:solidFill>
                  <a:srgbClr val="2A00FF"/>
                </a:solidFill>
                <a:latin typeface="Consolas" panose="020B0609020204030204" pitchFamily="49" charset="0"/>
              </a:rPr>
              <a:t>"/customer/"</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willReturn</a:t>
            </a:r>
            <a:r>
              <a:rPr lang="en-US" altLang="ko-KR" sz="1600" dirty="0">
                <a:solidFill>
                  <a:srgbClr val="000000"/>
                </a:solidFill>
                <a:latin typeface="Consolas" panose="020B0609020204030204" pitchFamily="49" charset="0"/>
              </a:rPr>
              <a:t>(</a:t>
            </a:r>
            <a:r>
              <a:rPr lang="en-US" altLang="ko-KR" sz="1600" i="1" dirty="0">
                <a:solidFill>
                  <a:srgbClr val="000000"/>
                </a:solidFill>
                <a:latin typeface="Consolas" panose="020B0609020204030204" pitchFamily="49" charset="0"/>
              </a:rPr>
              <a:t>success(</a:t>
            </a:r>
            <a:r>
              <a:rPr lang="en-US" altLang="ko-KR" sz="1600" i="1" dirty="0">
                <a:solidFill>
                  <a:srgbClr val="2A00FF"/>
                </a:solidFill>
                <a:latin typeface="Consolas" panose="020B0609020204030204" pitchFamily="49" charset="0"/>
              </a:rPr>
              <a:t>"[{\"id\":\"1\",\"number\":\"1234567890\",\"balance\":5000}]"</a:t>
            </a:r>
            <a:r>
              <a:rPr lang="en-US" altLang="ko-KR" sz="1600" i="1" dirty="0">
                <a:solidFill>
                  <a:srgbClr val="000000"/>
                </a:solidFill>
                <a:latin typeface="Consolas" panose="020B0609020204030204" pitchFamily="49" charset="0"/>
              </a:rPr>
              <a:t>, </a:t>
            </a:r>
            <a:r>
              <a:rPr lang="en-US" altLang="ko-KR" sz="1600" i="1" dirty="0">
                <a:solidFill>
                  <a:srgbClr val="2A00FF"/>
                </a:solidFill>
                <a:latin typeface="Consolas" panose="020B0609020204030204" pitchFamily="49" charset="0"/>
              </a:rPr>
              <a:t>"application/json"</a:t>
            </a:r>
            <a:r>
              <a:rPr lang="en-US" altLang="ko-KR" sz="1600" i="1" dirty="0">
                <a:solidFill>
                  <a:srgbClr val="000000"/>
                </a:solidFill>
                <a:latin typeface="Consolas" panose="020B0609020204030204" pitchFamily="49" charset="0"/>
              </a:rPr>
              <a:t>)),</a:t>
            </a:r>
          </a:p>
          <a:p>
            <a:r>
              <a:rPr lang="en-US" altLang="ko-KR" sz="1600" i="1" dirty="0">
                <a:solidFill>
                  <a:srgbClr val="000000"/>
                </a:solidFill>
                <a:latin typeface="Consolas" panose="020B0609020204030204" pitchFamily="49" charset="0"/>
              </a:rPr>
              <a:t>service(</a:t>
            </a:r>
            <a:r>
              <a:rPr lang="en-US" altLang="ko-KR" sz="1600" i="1" dirty="0">
                <a:solidFill>
                  <a:srgbClr val="2A00FF"/>
                </a:solidFill>
                <a:latin typeface="Consolas" panose="020B0609020204030204" pitchFamily="49" charset="0"/>
              </a:rPr>
              <a:t>"account-service:9091"</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andDelay</a:t>
            </a:r>
            <a:r>
              <a:rPr lang="en-US" altLang="ko-KR" sz="1600" dirty="0">
                <a:solidFill>
                  <a:srgbClr val="000000"/>
                </a:solidFill>
                <a:latin typeface="Consolas" panose="020B0609020204030204" pitchFamily="49" charset="0"/>
              </a:rPr>
              <a:t>(50, </a:t>
            </a:r>
            <a:r>
              <a:rPr lang="en-US" altLang="ko-KR" sz="1600" dirty="0" err="1">
                <a:solidFill>
                  <a:srgbClr val="000000"/>
                </a:solidFill>
                <a:latin typeface="Consolas" panose="020B0609020204030204" pitchFamily="49" charset="0"/>
              </a:rPr>
              <a:t>TimeUnit.</a:t>
            </a:r>
            <a:r>
              <a:rPr lang="en-US" altLang="ko-KR" sz="1600" b="1" i="1" dirty="0" err="1">
                <a:solidFill>
                  <a:srgbClr val="0000C0"/>
                </a:solidFill>
                <a:latin typeface="Consolas" panose="020B0609020204030204" pitchFamily="49" charset="0"/>
              </a:rPr>
              <a:t>MILLISECONDS</a:t>
            </a:r>
            <a:r>
              <a:rPr lang="en-US" altLang="ko-KR" sz="1600" b="1" i="1" dirty="0">
                <a:solidFill>
                  <a:srgbClr val="000000"/>
                </a:solidFill>
                <a:latin typeface="Consolas" panose="020B0609020204030204" pitchFamily="49" charset="0"/>
              </a:rPr>
              <a:t>).</a:t>
            </a:r>
            <a:r>
              <a:rPr lang="en-US" altLang="ko-KR" sz="1600" b="1" i="1" dirty="0" err="1">
                <a:solidFill>
                  <a:srgbClr val="000000"/>
                </a:solidFill>
                <a:latin typeface="Consolas" panose="020B0609020204030204" pitchFamily="49" charset="0"/>
              </a:rPr>
              <a:t>forAll</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.get(</a:t>
            </a:r>
            <a:r>
              <a:rPr lang="en-US" altLang="ko-KR" sz="1600" i="1" dirty="0" err="1">
                <a:solidFill>
                  <a:srgbClr val="000000"/>
                </a:solidFill>
                <a:latin typeface="Consolas" panose="020B0609020204030204" pitchFamily="49" charset="0"/>
              </a:rPr>
              <a:t>startsWith</a:t>
            </a:r>
            <a:r>
              <a:rPr lang="en-US" altLang="ko-KR" sz="1600" i="1" dirty="0">
                <a:solidFill>
                  <a:srgbClr val="000000"/>
                </a:solidFill>
                <a:latin typeface="Consolas" panose="020B0609020204030204" pitchFamily="49" charset="0"/>
              </a:rPr>
              <a:t>(</a:t>
            </a:r>
            <a:r>
              <a:rPr lang="en-US" altLang="ko-KR" sz="1600" i="1" dirty="0">
                <a:solidFill>
                  <a:srgbClr val="2A00FF"/>
                </a:solidFill>
                <a:latin typeface="Consolas" panose="020B0609020204030204" pitchFamily="49" charset="0"/>
              </a:rPr>
              <a:t>"/customer/"</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willReturn</a:t>
            </a:r>
            <a:r>
              <a:rPr lang="en-US" altLang="ko-KR" sz="1600" dirty="0">
                <a:solidFill>
                  <a:srgbClr val="000000"/>
                </a:solidFill>
                <a:latin typeface="Consolas" panose="020B0609020204030204" pitchFamily="49" charset="0"/>
              </a:rPr>
              <a:t>(</a:t>
            </a:r>
            <a:r>
              <a:rPr lang="en-US" altLang="ko-KR" sz="1600" i="1" dirty="0">
                <a:solidFill>
                  <a:srgbClr val="000000"/>
                </a:solidFill>
                <a:latin typeface="Consolas" panose="020B0609020204030204" pitchFamily="49" charset="0"/>
              </a:rPr>
              <a:t>success(</a:t>
            </a:r>
            <a:r>
              <a:rPr lang="en-US" altLang="ko-KR" sz="1600" i="1" dirty="0">
                <a:solidFill>
                  <a:srgbClr val="2A00FF"/>
                </a:solidFill>
                <a:latin typeface="Consolas" panose="020B0609020204030204" pitchFamily="49" charset="0"/>
              </a:rPr>
              <a:t>"[{\"id\":\"2\",\"number\":\"1234567891\",\"balance\":8000}]"</a:t>
            </a:r>
            <a:r>
              <a:rPr lang="en-US" altLang="ko-KR" sz="1600" i="1" dirty="0">
                <a:solidFill>
                  <a:srgbClr val="000000"/>
                </a:solidFill>
                <a:latin typeface="Consolas" panose="020B0609020204030204" pitchFamily="49" charset="0"/>
              </a:rPr>
              <a:t>, </a:t>
            </a:r>
            <a:r>
              <a:rPr lang="en-US" altLang="ko-KR" sz="1600" i="1" dirty="0">
                <a:solidFill>
                  <a:srgbClr val="2A00FF"/>
                </a:solidFill>
                <a:latin typeface="Consolas" panose="020B0609020204030204" pitchFamily="49" charset="0"/>
              </a:rPr>
              <a:t>"application/json"</a:t>
            </a:r>
            <a:r>
              <a:rPr lang="en-US" altLang="ko-KR" sz="1600"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printSimulationData</a:t>
            </a:r>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231705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Security</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Security and Spring Web projects require secure implementation of APIs using mechanisms such as OAuth2, JWT, and Basic Authentication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spring-cloud-starter-security starter to enable security management</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텍스트 개체 틀 3">
            <a:extLst>
              <a:ext uri="{FF2B5EF4-FFF2-40B4-BE49-F238E27FC236}">
                <a16:creationId xmlns:a16="http://schemas.microsoft.com/office/drawing/2014/main" id="{E8D4DF95-FD67-4D36-8193-133E25C58268}"/>
              </a:ext>
            </a:extLst>
          </p:cNvPr>
          <p:cNvSpPr txBox="1">
            <a:spLocks/>
          </p:cNvSpPr>
          <p:nvPr/>
        </p:nvSpPr>
        <p:spPr>
          <a:xfrm>
            <a:off x="752753" y="3597765"/>
            <a:ext cx="8980272" cy="276999"/>
          </a:xfrm>
          <a:prstGeom prst="rect">
            <a:avLst/>
          </a:prstGeom>
        </p:spPr>
        <p:txBody>
          <a:bodyPr vert="horz" lIns="0" tIns="0" rIns="0" bIns="0" rtlCol="0" anchor="ctr">
            <a:spAutoFit/>
          </a:bodyPr>
          <a:lstStyle>
            <a:lvl1pPr marL="0" indent="0" algn="l" defTabSz="495285" rtl="0" eaLnBrk="1" latinLnBrk="0" hangingPunct="1">
              <a:lnSpc>
                <a:spcPct val="90000"/>
              </a:lnSpc>
              <a:spcBef>
                <a:spcPts val="1000"/>
              </a:spcBef>
              <a:buFont typeface="Arial" panose="020B0604020202020204" pitchFamily="34" charset="0"/>
              <a:buNone/>
              <a:defRPr lang="ko-KR" altLang="en-US" sz="2000" b="1" kern="1200" dirty="0" smtClean="0">
                <a:solidFill>
                  <a:srgbClr val="21569E"/>
                </a:solidFill>
                <a:latin typeface="KoPub돋움체 Medium" panose="00000600000000000000" pitchFamily="2" charset="-127"/>
                <a:ea typeface="KoPub돋움체 Medium" panose="00000600000000000000" pitchFamily="2" charset="-127"/>
                <a:cs typeface="Arial" panose="020B0604020202020204" pitchFamily="34" charset="0"/>
              </a:defRPr>
            </a:lvl1pPr>
            <a:lvl2pPr marL="495285"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2pPr>
            <a:lvl3pPr marL="990570"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3pPr>
            <a:lvl4pPr marL="1485854"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4pPr>
            <a:lvl5pPr marL="1981139" indent="0" algn="l" defTabSz="914400" rtl="0" eaLnBrk="1" latinLnBrk="1" hangingPunct="1">
              <a:lnSpc>
                <a:spcPct val="90000"/>
              </a:lnSpc>
              <a:spcBef>
                <a:spcPts val="500"/>
              </a:spcBef>
              <a:buFont typeface="Arial" panose="020B0604020202020204" pitchFamily="34" charset="0"/>
              <a:buNone/>
              <a:defRPr sz="13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Test Automation</a:t>
            </a:r>
            <a:endParaRPr lang="ko-KR" altLang="en-US" dirty="0"/>
          </a:p>
        </p:txBody>
      </p:sp>
      <p:sp>
        <p:nvSpPr>
          <p:cNvPr id="11" name="모서리가 둥근 직사각형 12">
            <a:extLst>
              <a:ext uri="{FF2B5EF4-FFF2-40B4-BE49-F238E27FC236}">
                <a16:creationId xmlns:a16="http://schemas.microsoft.com/office/drawing/2014/main" id="{53890039-4B8F-462F-AC08-267D26D361C5}"/>
              </a:ext>
            </a:extLst>
          </p:cNvPr>
          <p:cNvSpPr/>
          <p:nvPr/>
        </p:nvSpPr>
        <p:spPr>
          <a:xfrm>
            <a:off x="511702" y="4160858"/>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importance of contact tests is growing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contract testing is a test that verifies the service is satisfied with the contract that consumers expect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spring-cloud-starter-task starter for spring cloud tasks</a:t>
            </a:r>
            <a:endParaRPr lang="ko-KR" altLang="en-US" sz="2000" dirty="0">
              <a:solidFill>
                <a:srgbClr val="24292E"/>
              </a:solidFill>
              <a:latin typeface="+mn-ea"/>
              <a:cs typeface="Arial"/>
              <a:sym typeface="Arial"/>
            </a:endParaRPr>
          </a:p>
        </p:txBody>
      </p:sp>
      <p:grpSp>
        <p:nvGrpSpPr>
          <p:cNvPr id="12" name="그룹 11">
            <a:extLst>
              <a:ext uri="{FF2B5EF4-FFF2-40B4-BE49-F238E27FC236}">
                <a16:creationId xmlns:a16="http://schemas.microsoft.com/office/drawing/2014/main" id="{6B5CD5D4-9E51-4FC6-AC61-967DDD302AC7}"/>
              </a:ext>
            </a:extLst>
          </p:cNvPr>
          <p:cNvGrpSpPr/>
          <p:nvPr/>
        </p:nvGrpSpPr>
        <p:grpSpPr>
          <a:xfrm>
            <a:off x="411094" y="3667208"/>
            <a:ext cx="182382" cy="138112"/>
            <a:chOff x="435418" y="842963"/>
            <a:chExt cx="168353" cy="138112"/>
          </a:xfrm>
        </p:grpSpPr>
        <p:sp>
          <p:nvSpPr>
            <p:cNvPr id="17" name="갈매기형 수장 23">
              <a:extLst>
                <a:ext uri="{FF2B5EF4-FFF2-40B4-BE49-F238E27FC236}">
                  <a16:creationId xmlns:a16="http://schemas.microsoft.com/office/drawing/2014/main" id="{B2A69FF4-2712-4EDD-B8C1-C10FE024E3E3}"/>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8" name="갈매기형 수장 24">
              <a:extLst>
                <a:ext uri="{FF2B5EF4-FFF2-40B4-BE49-F238E27FC236}">
                  <a16:creationId xmlns:a16="http://schemas.microsoft.com/office/drawing/2014/main" id="{6599D22C-58B4-4E4A-91B4-6C6B8FD9E26A}"/>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16598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110</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Test Results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64529"/>
          </a:xfrm>
          <a:prstGeom prst="roundRect">
            <a:avLst>
              <a:gd name="adj" fmla="val 6209"/>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Immediately after the start of the test, all requests are distributed at a 50:50 ratio across two instances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after some time, most requests are delivered to low-latency instances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If an instance with a very large delay time (e.g., 10 seconds) is added, the processing ratio of high and low latency is the same, and if the instance has a very large delay, all requests will end with a timeout</a:t>
            </a:r>
          </a:p>
        </p:txBody>
      </p:sp>
    </p:spTree>
    <p:extLst>
      <p:ext uri="{BB962C8B-B14F-4D97-AF65-F5344CB8AC3E}">
        <p14:creationId xmlns:p14="http://schemas.microsoft.com/office/powerpoint/2010/main" val="12890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111</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 Client Customization Cases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691912"/>
          </a:xfrm>
          <a:prstGeom prst="roundRect">
            <a:avLst>
              <a:gd name="adj" fmla="val 6209"/>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can declare the configuration announcement field to the client, such as @RibbonClient (name="account-service", configuration=</a:t>
            </a:r>
            <a:r>
              <a:rPr lang="en-US" altLang="ko-KR" sz="2000" dirty="0" err="1">
                <a:solidFill>
                  <a:srgbClr val="24292E"/>
                </a:solidFill>
                <a:latin typeface="+mn-ea"/>
                <a:cs typeface="Arial"/>
                <a:sym typeface="Arial"/>
              </a:rPr>
              <a:t>RibbonConfiguration.class</a:t>
            </a:r>
            <a:r>
              <a:rPr lang="en-US" altLang="ko-KR" sz="2000" dirty="0">
                <a:solidFill>
                  <a:srgbClr val="24292E"/>
                </a:solidFill>
                <a:latin typeface="+mn-ea"/>
                <a:cs typeface="Arial"/>
                <a:sym typeface="Arial"/>
              </a:rPr>
              <a:t>).In this way, you can override the following</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IClientConfig</a:t>
            </a:r>
            <a:r>
              <a:rPr lang="en-US" altLang="ko-KR" sz="2000" dirty="0">
                <a:solidFill>
                  <a:srgbClr val="24292E"/>
                </a:solidFill>
                <a:latin typeface="+mn-ea"/>
                <a:cs typeface="Arial"/>
                <a:sym typeface="Arial"/>
              </a:rPr>
              <a:t>: </a:t>
            </a:r>
            <a:r>
              <a:rPr lang="en-US" altLang="ko-KR" sz="2000" dirty="0" err="1">
                <a:solidFill>
                  <a:srgbClr val="24292E"/>
                </a:solidFill>
                <a:latin typeface="+mn-ea"/>
                <a:cs typeface="Arial"/>
                <a:sym typeface="Arial"/>
              </a:rPr>
              <a:t>DefaultClientConfigImpl</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basic</a:t>
            </a:r>
            <a:r>
              <a:rPr lang="ko-KR" altLang="en-US" sz="2000" dirty="0">
                <a:solidFill>
                  <a:srgbClr val="24292E"/>
                </a:solidFill>
                <a:latin typeface="+mn-ea"/>
                <a:cs typeface="Arial"/>
                <a:sym typeface="Arial"/>
              </a:rPr>
              <a:t> </a:t>
            </a:r>
            <a:r>
              <a:rPr lang="en-US" altLang="ko-KR" sz="2000" b="0" i="0" dirty="0">
                <a:solidFill>
                  <a:srgbClr val="444444"/>
                </a:solidFill>
                <a:effectLst/>
                <a:latin typeface="-apple-system"/>
              </a:rPr>
              <a:t>materialization</a:t>
            </a:r>
            <a:endParaRPr lang="ko-KR" altLang="en-US"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Rule: Determine which service instance should be selected</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Iping</a:t>
            </a:r>
            <a:r>
              <a:rPr lang="en-US" altLang="ko-KR" sz="2000" dirty="0">
                <a:solidFill>
                  <a:srgbClr val="24292E"/>
                </a:solidFill>
                <a:latin typeface="+mn-ea"/>
                <a:cs typeface="Arial"/>
                <a:sym typeface="Arial"/>
              </a:rPr>
              <a:t>: Verify that components running in the background, instances of the service run</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ServerList</a:t>
            </a:r>
            <a:r>
              <a:rPr lang="en-US" altLang="ko-KR" sz="2000" dirty="0">
                <a:solidFill>
                  <a:srgbClr val="24292E"/>
                </a:solidFill>
                <a:latin typeface="+mn-ea"/>
                <a:cs typeface="Arial"/>
                <a:sym typeface="Arial"/>
              </a:rPr>
              <a:t>&lt;Server&gt;: Update and filter server lists dynamically or statically</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ILoadBalancer</a:t>
            </a:r>
            <a:r>
              <a:rPr lang="en-US" altLang="ko-KR" sz="2000" dirty="0">
                <a:solidFill>
                  <a:srgbClr val="24292E"/>
                </a:solidFill>
                <a:latin typeface="+mn-ea"/>
                <a:cs typeface="Arial"/>
                <a:sym typeface="Arial"/>
              </a:rPr>
              <a:t>: performs load distribution between available service instances on the client side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ServerListUpdater</a:t>
            </a:r>
            <a:r>
              <a:rPr lang="en-US" altLang="ko-KR" sz="2000" dirty="0">
                <a:solidFill>
                  <a:srgbClr val="24292E"/>
                </a:solidFill>
                <a:latin typeface="+mn-ea"/>
                <a:cs typeface="Arial"/>
                <a:sym typeface="Arial"/>
              </a:rPr>
              <a:t>: responsible for updating the list of available app instances</a:t>
            </a:r>
          </a:p>
        </p:txBody>
      </p:sp>
    </p:spTree>
    <p:extLst>
      <p:ext uri="{BB962C8B-B14F-4D97-AF65-F5344CB8AC3E}">
        <p14:creationId xmlns:p14="http://schemas.microsoft.com/office/powerpoint/2010/main" val="6046639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112</a:t>
            </a:fld>
            <a:endParaRPr lang="ko-KR" altLang="en-US"/>
          </a:p>
        </p:txBody>
      </p:sp>
      <p:sp>
        <p:nvSpPr>
          <p:cNvPr id="2" name="제목 1"/>
          <p:cNvSpPr>
            <a:spLocks noGrp="1"/>
          </p:cNvSpPr>
          <p:nvPr>
            <p:ph type="title"/>
          </p:nvPr>
        </p:nvSpPr>
        <p:spPr>
          <a:xfrm>
            <a:off x="993138" y="481469"/>
            <a:ext cx="6497548" cy="332399"/>
          </a:xfrm>
        </p:spPr>
        <p:txBody>
          <a:bodyPr/>
          <a:lstStyle/>
          <a:p>
            <a:r>
              <a:rPr lang="en-US" altLang="ko-KR" dirty="0"/>
              <a:t>Advanced Load Balancing and Circuit Breakers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 Client Customization Cases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직사각형 10">
            <a:extLst>
              <a:ext uri="{FF2B5EF4-FFF2-40B4-BE49-F238E27FC236}">
                <a16:creationId xmlns:a16="http://schemas.microsoft.com/office/drawing/2014/main" id="{0488165E-DE90-455F-9658-D09256B49B55}"/>
              </a:ext>
            </a:extLst>
          </p:cNvPr>
          <p:cNvSpPr/>
          <p:nvPr/>
        </p:nvSpPr>
        <p:spPr>
          <a:xfrm>
            <a:off x="708343" y="1819645"/>
            <a:ext cx="9024682" cy="3046988"/>
          </a:xfrm>
          <a:prstGeom prst="rect">
            <a:avLst/>
          </a:prstGeom>
        </p:spPr>
        <p:txBody>
          <a:bodyPr wrap="square">
            <a:spAutoFit/>
          </a:bodyPr>
          <a:lstStyle/>
          <a:p>
            <a:r>
              <a:rPr lang="en-US" altLang="ko-KR" sz="1600" dirty="0">
                <a:solidFill>
                  <a:srgbClr val="646464"/>
                </a:solidFill>
                <a:latin typeface="Consolas" panose="020B0609020204030204" pitchFamily="49" charset="0"/>
              </a:rPr>
              <a:t>@Configuration</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RibbonConfiguration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public </a:t>
            </a:r>
            <a:r>
              <a:rPr lang="en-US" altLang="ko-KR" sz="1600" dirty="0" err="1">
                <a:solidFill>
                  <a:srgbClr val="000000"/>
                </a:solidFill>
                <a:latin typeface="Consolas" panose="020B0609020204030204" pitchFamily="49" charset="0"/>
              </a:rPr>
              <a:t>Irule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ribbonRule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WeightedResponseTimeRule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a:t>
            </a:r>
            <a:r>
              <a:rPr lang="en-US" altLang="ko-KR" sz="1600" dirty="0">
                <a:solidFill>
                  <a:srgbClr val="646464"/>
                </a:solidFill>
                <a:latin typeface="Consolas" panose="020B0609020204030204" pitchFamily="49" charset="0"/>
              </a:rPr>
              <a:t>@Bean</a:t>
            </a:r>
          </a:p>
          <a:p>
            <a:r>
              <a:rPr lang="en-US" altLang="ko-KR" sz="1600" dirty="0">
                <a:solidFill>
                  <a:srgbClr val="000000"/>
                </a:solidFill>
                <a:latin typeface="Consolas" panose="020B0609020204030204" pitchFamily="49" charset="0"/>
              </a:rPr>
              <a:t>  public </a:t>
            </a:r>
            <a:r>
              <a:rPr lang="en-US" altLang="ko-KR" sz="1600" dirty="0" err="1">
                <a:solidFill>
                  <a:srgbClr val="000000"/>
                </a:solidFill>
                <a:latin typeface="Consolas" panose="020B0609020204030204" pitchFamily="49" charset="0"/>
              </a:rPr>
              <a:t>IPing</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ribbonPing</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PingUrl</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p:txBody>
      </p:sp>
    </p:spTree>
    <p:extLst>
      <p:ext uri="{BB962C8B-B14F-4D97-AF65-F5344CB8AC3E}">
        <p14:creationId xmlns:p14="http://schemas.microsoft.com/office/powerpoint/2010/main" val="3586061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113</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protected function call is surrounded by circuit breaker objects that monitor the number of call failures, so when the number of failures reaches the threshold, the circuit opens and subsequent calls automatically fail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is desirable to set up notifications for circuit breakers in case of failure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Prevent the spread of failures in the event of a failure on the associated services and give them time to recover from the failure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the circuit is open, the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moves all requests to the specified fallback method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methods provide a general response without being dependent on the network</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methods are read from memory cache or implemented with static logic</a:t>
            </a:r>
          </a:p>
        </p:txBody>
      </p:sp>
      <p:sp>
        <p:nvSpPr>
          <p:cNvPr id="5" name="직사각형 4">
            <a:extLst>
              <a:ext uri="{FF2B5EF4-FFF2-40B4-BE49-F238E27FC236}">
                <a16:creationId xmlns:a16="http://schemas.microsoft.com/office/drawing/2014/main" id="{1324B6F7-E2C0-4D84-A4A3-B8F8687BD376}"/>
              </a:ext>
            </a:extLst>
          </p:cNvPr>
          <p:cNvSpPr/>
          <p:nvPr/>
        </p:nvSpPr>
        <p:spPr>
          <a:xfrm>
            <a:off x="1274749" y="5019155"/>
            <a:ext cx="7600310"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a:t>
            </a:r>
            <a:r>
              <a:rPr lang="en-US" altLang="ko-KR" sz="1600" dirty="0" err="1">
                <a:solidFill>
                  <a:srgbClr val="000000"/>
                </a:solidFill>
                <a:latin typeface="Consolas" panose="020B0609020204030204" pitchFamily="49" charset="0"/>
              </a:rPr>
              <a:t>hystrix</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Tree>
    <p:extLst>
      <p:ext uri="{BB962C8B-B14F-4D97-AF65-F5344CB8AC3E}">
        <p14:creationId xmlns:p14="http://schemas.microsoft.com/office/powerpoint/2010/main" val="39966148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114</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Implementing </a:t>
            </a:r>
            <a:r>
              <a:rPr lang="en-US" altLang="ko-KR" dirty="0" err="1"/>
              <a:t>Histrix</a:t>
            </a:r>
            <a:r>
              <a:rPr lang="en-US" altLang="ko-KR" dirty="0"/>
              <a:t> Commands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finds a method using the @Hystrixcommand announcement and encloses it with a proxy object associated with the circuit breaker</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can monitor all method calls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notation only works for classes marked @Component,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@RestController Implement another relevant service call logic within a class of REST Controllers marked with announcement, this service is injected into the controller bin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method responsible for communication uses the @Hystrixcommand announcement</a:t>
            </a:r>
          </a:p>
        </p:txBody>
      </p:sp>
    </p:spTree>
    <p:extLst>
      <p:ext uri="{BB962C8B-B14F-4D97-AF65-F5344CB8AC3E}">
        <p14:creationId xmlns:p14="http://schemas.microsoft.com/office/powerpoint/2010/main" val="3346757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115</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Implementing </a:t>
            </a:r>
            <a:r>
              <a:rPr lang="en-US" altLang="ko-KR" dirty="0" err="1"/>
              <a:t>Histrix</a:t>
            </a:r>
            <a:r>
              <a:rPr lang="en-US" altLang="ko-KR" dirty="0"/>
              <a:t> Commands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B98DE8C6-911A-4BDA-8947-7007E985DDE2}"/>
              </a:ext>
            </a:extLst>
          </p:cNvPr>
          <p:cNvSpPr/>
          <p:nvPr/>
        </p:nvSpPr>
        <p:spPr>
          <a:xfrm>
            <a:off x="461398" y="1466400"/>
            <a:ext cx="9568488" cy="5262979"/>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CachePut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"accounts"</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HystrixCommand</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fallbackMethod</a:t>
            </a:r>
            <a:r>
              <a:rPr lang="en-US" altLang="ko-KR" sz="1400" dirty="0">
                <a:solidFill>
                  <a:srgbClr val="000000"/>
                </a:solidFill>
                <a:latin typeface="Consolas" panose="020B0609020204030204" pitchFamily="49" charset="0"/>
              </a:rPr>
              <a:t>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findCustomerAccountsFallback</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a:t>
            </a:r>
          </a:p>
          <a:p>
            <a:r>
              <a:rPr lang="en-US" altLang="ko-KR" sz="1400" dirty="0" err="1">
                <a:solidFill>
                  <a:srgbClr val="000000"/>
                </a:solidFill>
                <a:latin typeface="Consolas" panose="020B0609020204030204" pitchFamily="49" charset="0"/>
              </a:rPr>
              <a:t>commandProperties</a:t>
            </a:r>
            <a:r>
              <a:rPr lang="en-US" altLang="ko-KR" sz="1400" dirty="0">
                <a:solidFill>
                  <a:srgbClr val="000000"/>
                </a:solidFill>
                <a:latin typeface="Consolas" panose="020B0609020204030204" pitchFamily="49" charset="0"/>
              </a:rPr>
              <a:t> = {</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execution.isolation.thread.timeoutInMilliseconds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"500"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circuitBreaker.requestVolumeThreshold</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circuitBreaker.errorThresholdPercentage</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"30"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circuitBreaker.sleepWindowInMilliseconds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"10000"</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HystrixProperty</a:t>
            </a:r>
            <a:r>
              <a:rPr lang="en-US" altLang="ko-KR" sz="1400" dirty="0">
                <a:solidFill>
                  <a:srgbClr val="000000"/>
                </a:solidFill>
                <a:latin typeface="Consolas" panose="020B0609020204030204" pitchFamily="49" charset="0"/>
              </a:rPr>
              <a:t>(name = </a:t>
            </a:r>
            <a:r>
              <a:rPr lang="en-US" altLang="ko-KR" sz="1400" dirty="0">
                <a:solidFill>
                  <a:srgbClr val="2A00FF"/>
                </a:solidFill>
                <a:latin typeface="Consolas" panose="020B0609020204030204" pitchFamily="49" charset="0"/>
              </a:rPr>
              <a:t>"</a:t>
            </a:r>
            <a:r>
              <a:rPr lang="en-US" altLang="ko-KR" sz="1400" dirty="0" err="1">
                <a:solidFill>
                  <a:srgbClr val="2A00FF"/>
                </a:solidFill>
                <a:latin typeface="Consolas" panose="020B0609020204030204" pitchFamily="49" charset="0"/>
              </a:rPr>
              <a:t>metrics.rollingStats.timeInMilliseconds</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 value = </a:t>
            </a:r>
            <a:r>
              <a:rPr lang="en-US" altLang="ko-KR" sz="1400" dirty="0">
                <a:solidFill>
                  <a:srgbClr val="2A00FF"/>
                </a:solidFill>
                <a:latin typeface="Consolas" panose="020B0609020204030204" pitchFamily="49" charset="0"/>
              </a:rPr>
              <a:t>"10000"</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List&lt;Account&gt; </a:t>
            </a:r>
            <a:r>
              <a:rPr lang="en-US" altLang="ko-KR" sz="1400" b="1" dirty="0" err="1">
                <a:solidFill>
                  <a:srgbClr val="000000"/>
                </a:solidFill>
                <a:latin typeface="Consolas" panose="020B0609020204030204" pitchFamily="49" charset="0"/>
              </a:rPr>
              <a:t>findCustomerAccounts</a:t>
            </a:r>
            <a:r>
              <a:rPr lang="en-US" altLang="ko-KR" sz="1400" b="1" dirty="0">
                <a:solidFill>
                  <a:srgbClr val="000000"/>
                </a:solidFill>
                <a:latin typeface="Consolas" panose="020B0609020204030204" pitchFamily="49" charset="0"/>
              </a:rPr>
              <a:t>(Long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Account[] </a:t>
            </a:r>
            <a:r>
              <a:rPr lang="en-US" altLang="ko-KR" sz="1400" dirty="0">
                <a:solidFill>
                  <a:srgbClr val="6A3E3E"/>
                </a:solidFill>
                <a:latin typeface="Consolas" panose="020B0609020204030204" pitchFamily="49" charset="0"/>
              </a:rPr>
              <a:t>accounts</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.getForObject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"http://account-service/customer/{</a:t>
            </a:r>
            <a:r>
              <a:rPr lang="en-US" altLang="ko-KR" sz="1400" dirty="0" err="1">
                <a:solidFill>
                  <a:srgbClr val="2A00FF"/>
                </a:solidFill>
                <a:latin typeface="Consolas" panose="020B0609020204030204" pitchFamily="49" charset="0"/>
              </a:rPr>
              <a:t>customerId</a:t>
            </a:r>
            <a:r>
              <a:rPr lang="en-US" altLang="ko-KR" sz="1400" dirty="0">
                <a:solidFill>
                  <a:srgbClr val="2A00FF"/>
                </a:solidFill>
                <a:latin typeface="Consolas" panose="020B0609020204030204" pitchFamily="49" charset="0"/>
              </a:rPr>
              <a:t>}"</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Account[].</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Arrays.</a:t>
            </a:r>
            <a:r>
              <a:rPr lang="en-US" altLang="ko-KR" sz="1400" b="1" i="1" dirty="0" err="1">
                <a:solidFill>
                  <a:srgbClr val="000000"/>
                </a:solidFill>
                <a:latin typeface="Consolas" panose="020B0609020204030204" pitchFamily="49" charset="0"/>
              </a:rPr>
              <a:t>stream</a:t>
            </a:r>
            <a:r>
              <a:rPr lang="en-US" altLang="ko-KR" sz="1400" b="1" i="1" dirty="0">
                <a:solidFill>
                  <a:srgbClr val="000000"/>
                </a:solidFill>
                <a:latin typeface="Consolas" panose="020B0609020204030204" pitchFamily="49" charset="0"/>
              </a:rPr>
              <a:t>(</a:t>
            </a:r>
            <a:r>
              <a:rPr lang="en-US" altLang="ko-KR" sz="1400" b="1" i="1" dirty="0">
                <a:solidFill>
                  <a:srgbClr val="6A3E3E"/>
                </a:solidFill>
                <a:latin typeface="Consolas" panose="020B0609020204030204" pitchFamily="49" charset="0"/>
              </a:rPr>
              <a:t>accounts</a:t>
            </a:r>
            <a:r>
              <a:rPr lang="en-US" altLang="ko-KR" sz="1400" b="1" i="1" dirty="0">
                <a:solidFill>
                  <a:srgbClr val="000000"/>
                </a:solidFill>
                <a:latin typeface="Consolas" panose="020B0609020204030204" pitchFamily="49" charset="0"/>
              </a:rPr>
              <a:t>).collect(</a:t>
            </a:r>
            <a:r>
              <a:rPr lang="en-US" altLang="ko-KR" sz="1400" b="1" i="1" dirty="0" err="1">
                <a:solidFill>
                  <a:srgbClr val="000000"/>
                </a:solidFill>
                <a:latin typeface="Consolas" panose="020B0609020204030204" pitchFamily="49" charset="0"/>
              </a:rPr>
              <a:t>Collectors.toList</a:t>
            </a:r>
            <a:r>
              <a:rPr lang="en-US" altLang="ko-KR" sz="1400" b="1" i="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List&lt;Account&gt; </a:t>
            </a:r>
            <a:r>
              <a:rPr lang="en-US" altLang="ko-KR" sz="1400" b="1" dirty="0" err="1">
                <a:solidFill>
                  <a:srgbClr val="000000"/>
                </a:solidFill>
                <a:latin typeface="Consolas" panose="020B0609020204030204" pitchFamily="49" charset="0"/>
              </a:rPr>
              <a:t>findCustomerAccountsFallback</a:t>
            </a:r>
            <a:r>
              <a:rPr lang="en-US" altLang="ko-KR" sz="1400" b="1" dirty="0">
                <a:solidFill>
                  <a:srgbClr val="000000"/>
                </a:solidFill>
                <a:latin typeface="Consolas" panose="020B0609020204030204" pitchFamily="49" charset="0"/>
              </a:rPr>
              <a:t>(Long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ValueWrapper</a:t>
            </a:r>
            <a:r>
              <a:rPr lang="en-US" altLang="ko-KR" sz="1400" dirty="0">
                <a:solidFill>
                  <a:srgbClr val="000000"/>
                </a:solidFill>
                <a:latin typeface="Consolas" panose="020B0609020204030204" pitchFamily="49" charset="0"/>
              </a:rPr>
              <a:t> </a:t>
            </a:r>
            <a:r>
              <a:rPr lang="en-US" altLang="ko-KR" sz="1400" dirty="0">
                <a:solidFill>
                  <a:srgbClr val="6A3E3E"/>
                </a:solidFill>
                <a:latin typeface="Consolas" panose="020B0609020204030204" pitchFamily="49" charset="0"/>
              </a:rPr>
              <a:t>w</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cacheManager</a:t>
            </a:r>
            <a:r>
              <a:rPr lang="en-US" altLang="ko-KR" sz="1400" dirty="0" err="1">
                <a:solidFill>
                  <a:srgbClr val="000000"/>
                </a:solidFill>
                <a:latin typeface="Consolas" panose="020B0609020204030204" pitchFamily="49" charset="0"/>
              </a:rPr>
              <a:t>.getCache</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"accounts"</a:t>
            </a:r>
            <a:r>
              <a:rPr lang="en-US" altLang="ko-KR" sz="1400" dirty="0">
                <a:solidFill>
                  <a:srgbClr val="000000"/>
                </a:solidFill>
                <a:latin typeface="Consolas" panose="020B0609020204030204" pitchFamily="49" charset="0"/>
              </a:rPr>
              <a:t>).get(</a:t>
            </a:r>
            <a:r>
              <a:rPr lang="en-US" altLang="ko-KR" sz="1400" dirty="0">
                <a:solidFill>
                  <a:srgbClr val="6A3E3E"/>
                </a:solidFill>
                <a:latin typeface="Consolas" panose="020B0609020204030204" pitchFamily="49" charset="0"/>
              </a:rPr>
              <a:t>id</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if</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w</a:t>
            </a:r>
            <a:r>
              <a:rPr lang="en-US" altLang="ko-KR" sz="1400" b="1"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null</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u="sng" dirty="0">
                <a:solidFill>
                  <a:srgbClr val="000000"/>
                </a:solidFill>
                <a:latin typeface="Consolas" panose="020B0609020204030204" pitchFamily="49" charset="0"/>
              </a:rPr>
              <a:t>(List&lt;Account&gt;) </a:t>
            </a:r>
            <a:r>
              <a:rPr lang="en-US" altLang="ko-KR" sz="1400" b="1" u="sng" dirty="0" err="1">
                <a:solidFill>
                  <a:srgbClr val="6A3E3E"/>
                </a:solidFill>
                <a:latin typeface="Consolas" panose="020B0609020204030204" pitchFamily="49" charset="0"/>
              </a:rPr>
              <a:t>w</a:t>
            </a:r>
            <a:r>
              <a:rPr lang="en-US" altLang="ko-KR" sz="1400" b="1" u="sng" dirty="0" err="1">
                <a:solidFill>
                  <a:srgbClr val="000000"/>
                </a:solidFill>
                <a:latin typeface="Consolas" panose="020B0609020204030204" pitchFamily="49" charset="0"/>
              </a:rPr>
              <a:t>.get</a:t>
            </a:r>
            <a:r>
              <a:rPr lang="en-US" altLang="ko-KR" sz="1400" b="1" u="sng"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else</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new</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ArrayList</a:t>
            </a:r>
            <a:r>
              <a:rPr lang="en-US" altLang="ko-KR" sz="1400" b="1" dirty="0">
                <a:solidFill>
                  <a:srgbClr val="000000"/>
                </a:solidFill>
                <a:latin typeface="Consolas" panose="020B0609020204030204" pitchFamily="49" charset="0"/>
              </a:rPr>
              <a:t>&lt;&gt;();</a:t>
            </a:r>
          </a:p>
          <a:p>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a:t>
            </a:r>
            <a:endParaRPr lang="ko-KR" altLang="en-US" sz="1600" dirty="0"/>
          </a:p>
        </p:txBody>
      </p:sp>
    </p:spTree>
    <p:extLst>
      <p:ext uri="{BB962C8B-B14F-4D97-AF65-F5344CB8AC3E}">
        <p14:creationId xmlns:p14="http://schemas.microsoft.com/office/powerpoint/2010/main" val="8401958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116</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 fallback using cache data</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request fails, it is recommended to read data from the cache and return it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Cache can be implemented within client apps or can be used by third-party tools such as Redis, </a:t>
            </a:r>
            <a:r>
              <a:rPr lang="en-US" altLang="ko-KR" sz="2000" dirty="0" err="1">
                <a:solidFill>
                  <a:srgbClr val="24292E"/>
                </a:solidFill>
                <a:latin typeface="+mn-ea"/>
                <a:cs typeface="Arial"/>
                <a:sym typeface="Arial"/>
              </a:rPr>
              <a:t>Hazelcast</a:t>
            </a:r>
            <a:r>
              <a:rPr lang="en-US" altLang="ko-KR" sz="2000" dirty="0">
                <a:solidFill>
                  <a:srgbClr val="24292E"/>
                </a:solidFill>
                <a:latin typeface="+mn-ea"/>
                <a:cs typeface="Arial"/>
                <a:sym typeface="Arial"/>
              </a:rPr>
              <a:t>, and </a:t>
            </a:r>
            <a:r>
              <a:rPr lang="en-US" altLang="ko-KR" sz="2000" dirty="0" err="1">
                <a:solidFill>
                  <a:srgbClr val="24292E"/>
                </a:solidFill>
                <a:latin typeface="+mn-ea"/>
                <a:cs typeface="Arial"/>
                <a:sym typeface="Arial"/>
              </a:rPr>
              <a:t>Ehcache</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Simple as adding spring-boot-starter-cache dependencies</a:t>
            </a:r>
          </a:p>
        </p:txBody>
      </p:sp>
      <p:sp>
        <p:nvSpPr>
          <p:cNvPr id="5" name="직사각형 4">
            <a:extLst>
              <a:ext uri="{FF2B5EF4-FFF2-40B4-BE49-F238E27FC236}">
                <a16:creationId xmlns:a16="http://schemas.microsoft.com/office/drawing/2014/main" id="{DDD6C5C8-B80A-43CC-92C7-8AF229DDCC06}"/>
              </a:ext>
            </a:extLst>
          </p:cNvPr>
          <p:cNvSpPr/>
          <p:nvPr/>
        </p:nvSpPr>
        <p:spPr>
          <a:xfrm>
            <a:off x="708343" y="2987864"/>
            <a:ext cx="9024682"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EnableHystrix</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EnableHystrixDashboard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EnableCaching</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CustomerApplication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CustomerApplication.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34675145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117</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Implement fallback using cache data</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63DC3322-D049-42FF-B61F-5A7A9A460673}"/>
              </a:ext>
            </a:extLst>
          </p:cNvPr>
          <p:cNvSpPr/>
          <p:nvPr/>
        </p:nvSpPr>
        <p:spPr>
          <a:xfrm>
            <a:off x="815168" y="3939569"/>
            <a:ext cx="9139549" cy="1323439"/>
          </a:xfrm>
          <a:prstGeom prst="rect">
            <a:avLst/>
          </a:prstGeom>
        </p:spPr>
        <p:txBody>
          <a:bodyPr wrap="square">
            <a:spAutoFit/>
          </a:bodyPr>
          <a:lstStyle/>
          <a:p>
            <a:r>
              <a:rPr lang="en-US" altLang="ko-KR" sz="1600" dirty="0">
                <a:solidFill>
                  <a:srgbClr val="646464"/>
                </a:solidFill>
                <a:latin typeface="Consolas" panose="020B0609020204030204" pitchFamily="49" charset="0"/>
              </a:rPr>
              <a:t>@Bean</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CacheManager</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cacheManager</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ConcurrentMapCacheManager</a:t>
            </a:r>
            <a:r>
              <a:rPr lang="en-US" altLang="ko-KR" sz="1600" b="1" dirty="0">
                <a:solidFill>
                  <a:srgbClr val="000000"/>
                </a:solidFill>
                <a:latin typeface="Consolas" panose="020B0609020204030204" pitchFamily="49" charset="0"/>
              </a:rPr>
              <a:t>(</a:t>
            </a:r>
            <a:r>
              <a:rPr lang="en-US" altLang="ko-KR" sz="1600" b="1" dirty="0">
                <a:solidFill>
                  <a:srgbClr val="2A00FF"/>
                </a:solidFill>
                <a:latin typeface="Consolas" panose="020B0609020204030204" pitchFamily="49" charset="0"/>
              </a:rPr>
              <a:t>"accounts"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p:txBody>
      </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add @EnableCaching to the main class to use the cache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And need to provide </a:t>
            </a:r>
            <a:r>
              <a:rPr lang="en-US" altLang="ko-KR" sz="2000" dirty="0" err="1">
                <a:solidFill>
                  <a:srgbClr val="24292E"/>
                </a:solidFill>
                <a:latin typeface="+mn-ea"/>
                <a:cs typeface="Arial"/>
                <a:sym typeface="Arial"/>
              </a:rPr>
              <a:t>CacheManager</a:t>
            </a:r>
            <a:r>
              <a:rPr lang="en-US" altLang="ko-KR" sz="2000" dirty="0">
                <a:solidFill>
                  <a:srgbClr val="24292E"/>
                </a:solidFill>
                <a:latin typeface="+mn-ea"/>
                <a:cs typeface="Arial"/>
                <a:sym typeface="Arial"/>
              </a:rPr>
              <a:t> bin in the context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method surrounded by circuit breakers can then be displayed using @CachePutAnnotation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adds the method call result to the cache map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Data can be read by invoking </a:t>
            </a:r>
            <a:r>
              <a:rPr lang="en-US" altLang="ko-KR" sz="2000" dirty="0" err="1">
                <a:solidFill>
                  <a:srgbClr val="24292E"/>
                </a:solidFill>
                <a:latin typeface="+mn-ea"/>
                <a:cs typeface="Arial"/>
                <a:sym typeface="Arial"/>
              </a:rPr>
              <a:t>CacheManager</a:t>
            </a:r>
            <a:r>
              <a:rPr lang="en-US" altLang="ko-KR" sz="2000" dirty="0">
                <a:solidFill>
                  <a:srgbClr val="24292E"/>
                </a:solidFill>
                <a:latin typeface="+mn-ea"/>
                <a:cs typeface="Arial"/>
                <a:sym typeface="Arial"/>
              </a:rPr>
              <a:t> bin directly in fallback method implementation</a:t>
            </a:r>
          </a:p>
        </p:txBody>
      </p:sp>
      <p:sp>
        <p:nvSpPr>
          <p:cNvPr id="5" name="직사각형 4">
            <a:extLst>
              <a:ext uri="{FF2B5EF4-FFF2-40B4-BE49-F238E27FC236}">
                <a16:creationId xmlns:a16="http://schemas.microsoft.com/office/drawing/2014/main" id="{F3E3C772-12C3-4FC8-B26D-3F8D37F286A6}"/>
              </a:ext>
            </a:extLst>
          </p:cNvPr>
          <p:cNvSpPr/>
          <p:nvPr/>
        </p:nvSpPr>
        <p:spPr>
          <a:xfrm>
            <a:off x="815168" y="5090005"/>
            <a:ext cx="9947817" cy="1815882"/>
          </a:xfrm>
          <a:prstGeom prst="rect">
            <a:avLst/>
          </a:prstGeom>
        </p:spPr>
        <p:txBody>
          <a:bodyPr wrap="square">
            <a:spAutoFit/>
          </a:bodyPr>
          <a:lstStyle/>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List&lt;Account&gt; </a:t>
            </a:r>
            <a:r>
              <a:rPr lang="en-US" altLang="ko-KR" sz="1600" b="1" dirty="0" err="1">
                <a:solidFill>
                  <a:srgbClr val="000000"/>
                </a:solidFill>
                <a:latin typeface="Consolas" panose="020B0609020204030204" pitchFamily="49" charset="0"/>
              </a:rPr>
              <a:t>findCustomerAccountsFallback</a:t>
            </a:r>
            <a:r>
              <a:rPr lang="en-US" altLang="ko-KR" sz="1600" b="1" dirty="0">
                <a:solidFill>
                  <a:srgbClr val="000000"/>
                </a:solidFill>
                <a:latin typeface="Consolas" panose="020B0609020204030204" pitchFamily="49" charset="0"/>
              </a:rPr>
              <a:t>(Long </a:t>
            </a:r>
            <a:r>
              <a:rPr lang="en-US" altLang="ko-KR" sz="1600" b="1" dirty="0">
                <a:solidFill>
                  <a:srgbClr val="6A3E3E"/>
                </a:solidFill>
                <a:latin typeface="Consolas" panose="020B0609020204030204" pitchFamily="49" charset="0"/>
              </a:rPr>
              <a:t>id</a:t>
            </a:r>
            <a:r>
              <a:rPr lang="en-US" altLang="ko-KR" sz="1600" b="1" dirty="0">
                <a:solidFill>
                  <a:srgbClr val="000000"/>
                </a:solidFill>
                <a:latin typeface="Consolas" panose="020B0609020204030204" pitchFamily="49" charset="0"/>
              </a:rPr>
              <a:t>) {</a:t>
            </a:r>
          </a:p>
          <a:p>
            <a:r>
              <a:rPr lang="en-US" altLang="ko-KR" sz="1600" dirty="0" err="1">
                <a:solidFill>
                  <a:srgbClr val="000000"/>
                </a:solidFill>
                <a:latin typeface="Consolas" panose="020B0609020204030204" pitchFamily="49" charset="0"/>
              </a:rPr>
              <a:t>ValueWrapper</a:t>
            </a:r>
            <a:r>
              <a:rPr lang="en-US" altLang="ko-KR" sz="1600" dirty="0">
                <a:solidFill>
                  <a:srgbClr val="000000"/>
                </a:solidFill>
                <a:latin typeface="Consolas" panose="020B0609020204030204" pitchFamily="49" charset="0"/>
              </a:rPr>
              <a:t> </a:t>
            </a:r>
            <a:r>
              <a:rPr lang="en-US" altLang="ko-KR" sz="1600" dirty="0">
                <a:solidFill>
                  <a:srgbClr val="6A3E3E"/>
                </a:solidFill>
                <a:latin typeface="Consolas" panose="020B0609020204030204" pitchFamily="49" charset="0"/>
              </a:rPr>
              <a:t>w</a:t>
            </a:r>
            <a:r>
              <a:rPr lang="en-US" altLang="ko-KR" sz="1600" dirty="0">
                <a:solidFill>
                  <a:srgbClr val="000000"/>
                </a:solidFill>
                <a:latin typeface="Consolas" panose="020B0609020204030204" pitchFamily="49" charset="0"/>
              </a:rPr>
              <a:t> = </a:t>
            </a:r>
            <a:r>
              <a:rPr lang="en-US" altLang="ko-KR" sz="1600" dirty="0" err="1">
                <a:solidFill>
                  <a:srgbClr val="0000C0"/>
                </a:solidFill>
                <a:latin typeface="Consolas" panose="020B0609020204030204" pitchFamily="49" charset="0"/>
              </a:rPr>
              <a:t>cacheManager</a:t>
            </a:r>
            <a:r>
              <a:rPr lang="en-US" altLang="ko-KR" sz="1600" dirty="0" err="1">
                <a:solidFill>
                  <a:srgbClr val="000000"/>
                </a:solidFill>
                <a:latin typeface="Consolas" panose="020B0609020204030204" pitchFamily="49" charset="0"/>
              </a:rPr>
              <a:t>.getCache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"accounts"</a:t>
            </a:r>
            <a:r>
              <a:rPr lang="en-US" altLang="ko-KR" sz="1600" dirty="0">
                <a:solidFill>
                  <a:srgbClr val="000000"/>
                </a:solidFill>
                <a:latin typeface="Consolas" panose="020B0609020204030204" pitchFamily="49" charset="0"/>
              </a:rPr>
              <a:t>).get(</a:t>
            </a:r>
            <a:r>
              <a:rPr lang="en-US" altLang="ko-KR" sz="1600" dirty="0">
                <a:solidFill>
                  <a:srgbClr val="6A3E3E"/>
                </a:solidFill>
                <a:latin typeface="Consolas" panose="020B0609020204030204" pitchFamily="49" charset="0"/>
              </a:rPr>
              <a:t>id</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if</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w</a:t>
            </a:r>
            <a:r>
              <a:rPr lang="en-US" altLang="ko-KR" sz="1600" b="1" dirty="0">
                <a:solidFill>
                  <a:srgbClr val="000000"/>
                </a:solidFill>
                <a:latin typeface="Consolas" panose="020B0609020204030204" pitchFamily="49" charset="0"/>
              </a:rPr>
              <a:t> != </a:t>
            </a:r>
            <a:r>
              <a:rPr lang="en-US" altLang="ko-KR" sz="1600" b="1" dirty="0">
                <a:solidFill>
                  <a:srgbClr val="7F0055"/>
                </a:solidFill>
                <a:latin typeface="Consolas" panose="020B0609020204030204" pitchFamily="49" charset="0"/>
              </a:rPr>
              <a:t>null</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u="sng" dirty="0">
                <a:solidFill>
                  <a:srgbClr val="000000"/>
                </a:solidFill>
                <a:latin typeface="Consolas" panose="020B0609020204030204" pitchFamily="49" charset="0"/>
              </a:rPr>
              <a:t>(List&lt;Account&gt;) </a:t>
            </a:r>
            <a:r>
              <a:rPr lang="en-US" altLang="ko-KR" sz="1600" b="1" u="sng" dirty="0" err="1">
                <a:solidFill>
                  <a:srgbClr val="6A3E3E"/>
                </a:solidFill>
                <a:latin typeface="Consolas" panose="020B0609020204030204" pitchFamily="49" charset="0"/>
              </a:rPr>
              <a:t>w</a:t>
            </a:r>
            <a:r>
              <a:rPr lang="en-US" altLang="ko-KR" sz="1600" b="1" u="sng" dirty="0" err="1">
                <a:solidFill>
                  <a:srgbClr val="000000"/>
                </a:solidFill>
                <a:latin typeface="Consolas" panose="020B0609020204030204" pitchFamily="49" charset="0"/>
              </a:rPr>
              <a:t>.get</a:t>
            </a:r>
            <a:r>
              <a:rPr lang="en-US" altLang="ko-KR" sz="1600" b="1" u="sng"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else</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ArrayList</a:t>
            </a:r>
            <a:r>
              <a:rPr lang="en-US" altLang="ko-KR" sz="1600" b="1" dirty="0">
                <a:solidFill>
                  <a:srgbClr val="000000"/>
                </a:solidFill>
                <a:latin typeface="Consolas" panose="020B0609020204030204" pitchFamily="49" charset="0"/>
              </a:rPr>
              <a:t>&lt;&gt;();</a:t>
            </a:r>
          </a:p>
          <a:p>
            <a:r>
              <a:rPr lang="en-US" altLang="ko-KR" sz="1600" dirty="0">
                <a:solidFill>
                  <a:srgbClr val="000000"/>
                </a:solidFill>
                <a:latin typeface="Consolas" panose="020B0609020204030204" pitchFamily="49" charset="0"/>
              </a:rPr>
              <a:t>}</a:t>
            </a:r>
          </a:p>
        </p:txBody>
      </p:sp>
      <p:sp>
        <p:nvSpPr>
          <p:cNvPr id="8" name="말풍선: 사각형 7">
            <a:extLst>
              <a:ext uri="{FF2B5EF4-FFF2-40B4-BE49-F238E27FC236}">
                <a16:creationId xmlns:a16="http://schemas.microsoft.com/office/drawing/2014/main" id="{54032D3F-4416-4172-9339-F6D78AFF8F1E}"/>
              </a:ext>
            </a:extLst>
          </p:cNvPr>
          <p:cNvSpPr/>
          <p:nvPr/>
        </p:nvSpPr>
        <p:spPr>
          <a:xfrm>
            <a:off x="7511581" y="4105595"/>
            <a:ext cx="2221444" cy="466405"/>
          </a:xfrm>
          <a:prstGeom prst="wedgeRectCallout">
            <a:avLst>
              <a:gd name="adj1" fmla="val -92107"/>
              <a:gd name="adj2" fmla="val 13816"/>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t>Declared to main class</a:t>
            </a:r>
            <a:endParaRPr lang="ko-KR" altLang="en-US" dirty="0"/>
          </a:p>
        </p:txBody>
      </p:sp>
      <p:sp>
        <p:nvSpPr>
          <p:cNvPr id="13" name="말풍선: 사각형 12">
            <a:extLst>
              <a:ext uri="{FF2B5EF4-FFF2-40B4-BE49-F238E27FC236}">
                <a16:creationId xmlns:a16="http://schemas.microsoft.com/office/drawing/2014/main" id="{3FDD0B77-D81D-4D9A-ACEB-4BBED092BE63}"/>
              </a:ext>
            </a:extLst>
          </p:cNvPr>
          <p:cNvSpPr/>
          <p:nvPr/>
        </p:nvSpPr>
        <p:spPr>
          <a:xfrm>
            <a:off x="7430778" y="5947039"/>
            <a:ext cx="2400556" cy="466405"/>
          </a:xfrm>
          <a:prstGeom prst="wedgeRectCallout">
            <a:avLst>
              <a:gd name="adj1" fmla="val -201229"/>
              <a:gd name="adj2" fmla="val -115132"/>
            </a:avLst>
          </a:prstGeom>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t>Injected into service class</a:t>
            </a:r>
            <a:endParaRPr lang="ko-KR" altLang="en-US" dirty="0"/>
          </a:p>
        </p:txBody>
      </p:sp>
    </p:spTree>
    <p:extLst>
      <p:ext uri="{BB962C8B-B14F-4D97-AF65-F5344CB8AC3E}">
        <p14:creationId xmlns:p14="http://schemas.microsoft.com/office/powerpoint/2010/main" val="24286099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118</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of blocking a circuit breaker</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failure rate in the circuit breaker exceeds 30%, the circuit will open after three failed call attempts, and the API will not be called for 5 seconds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requires overriding the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default configuration settings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can be done using the @HystrixProperty annotation within the @Hystrixcommand.</a:t>
            </a:r>
          </a:p>
        </p:txBody>
      </p:sp>
    </p:spTree>
    <p:extLst>
      <p:ext uri="{BB962C8B-B14F-4D97-AF65-F5344CB8AC3E}">
        <p14:creationId xmlns:p14="http://schemas.microsoft.com/office/powerpoint/2010/main" val="10213933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119</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Blocking Circuit Breakers</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err="1">
                <a:solidFill>
                  <a:srgbClr val="24292E"/>
                </a:solidFill>
                <a:latin typeface="+mn-ea"/>
                <a:cs typeface="Arial"/>
                <a:sym typeface="Arial"/>
              </a:rPr>
              <a:t>execution.isolation.thread.timeoutInMillisonds</a:t>
            </a:r>
            <a:r>
              <a:rPr lang="en-US" altLang="ko-KR" sz="2000" dirty="0">
                <a:solidFill>
                  <a:srgbClr val="24292E"/>
                </a:solidFill>
                <a:latin typeface="+mn-ea"/>
                <a:cs typeface="Arial"/>
                <a:sym typeface="Arial"/>
              </a:rPr>
              <a:t>: Set the amount of time in milliseconds that a read or connection timeout occurs and the client no longer executes commands. Logs these method calls as failures and executes fallback logic</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circuitBreaker.requestVolumeThreshold</a:t>
            </a:r>
            <a:r>
              <a:rPr lang="en-US" altLang="ko-KR" sz="2000" dirty="0">
                <a:solidFill>
                  <a:srgbClr val="24292E"/>
                </a:solidFill>
                <a:latin typeface="+mn-ea"/>
                <a:cs typeface="Arial"/>
                <a:sym typeface="Arial"/>
              </a:rPr>
              <a:t>: Setting the minimum number of requests for windows that set a circuit failure. Default is 20. If you set it to 10, it means that the circuit will not be opened even if the first nine fail</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circuitBreaker.errorThresholdPercentage</a:t>
            </a:r>
            <a:r>
              <a:rPr lang="en-US" altLang="ko-KR" sz="2000" dirty="0">
                <a:solidFill>
                  <a:srgbClr val="24292E"/>
                </a:solidFill>
                <a:latin typeface="+mn-ea"/>
                <a:cs typeface="Arial"/>
                <a:sym typeface="Arial"/>
              </a:rPr>
              <a:t>: setting the minimum error rate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circuitBreaker.sleepWindowInMillisonds</a:t>
            </a:r>
            <a:r>
              <a:rPr lang="en-US" altLang="ko-KR" sz="2000" dirty="0">
                <a:solidFill>
                  <a:srgbClr val="24292E"/>
                </a:solidFill>
                <a:latin typeface="+mn-ea"/>
                <a:cs typeface="Arial"/>
                <a:sym typeface="Arial"/>
              </a:rPr>
              <a:t>: Set the time after the circuit is opened to determine if it should be closed again</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metrics.rollingStats.timeInMillisonds</a:t>
            </a:r>
            <a:r>
              <a:rPr lang="en-US" altLang="ko-KR" sz="2000" dirty="0">
                <a:solidFill>
                  <a:srgbClr val="24292E"/>
                </a:solidFill>
                <a:latin typeface="+mn-ea"/>
                <a:cs typeface="Arial"/>
                <a:sym typeface="Arial"/>
              </a:rPr>
              <a:t>: Set the duration of the rolling interval in the statistics in milliseconds. How long will the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maintain and expose the metrics it will use for circuit breakers.</a:t>
            </a:r>
          </a:p>
        </p:txBody>
      </p:sp>
    </p:spTree>
    <p:extLst>
      <p:ext uri="{BB962C8B-B14F-4D97-AF65-F5344CB8AC3E}">
        <p14:creationId xmlns:p14="http://schemas.microsoft.com/office/powerpoint/2010/main" val="305469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Spring Cloud Project Overview</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1026" name="Picture 2" descr="https://static.packt-cdn.com/products/9781788475433/graphics/76a03557-6a71-4966-ad83-ee9a25733210.png">
            <a:extLst>
              <a:ext uri="{FF2B5EF4-FFF2-40B4-BE49-F238E27FC236}">
                <a16:creationId xmlns:a16="http://schemas.microsoft.com/office/drawing/2014/main" id="{D6E2C69D-6C04-42AA-8732-71FE95144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1" y="1548893"/>
            <a:ext cx="8061090" cy="53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88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120</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Histrix</a:t>
            </a:r>
            <a:r>
              <a:rPr lang="en-US" altLang="ko-KR" dirty="0"/>
              <a:t>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3536769D-1B0C-4DDA-95F7-D2EB2D3C8B39}"/>
              </a:ext>
            </a:extLst>
          </p:cNvPr>
          <p:cNvSpPr/>
          <p:nvPr/>
        </p:nvSpPr>
        <p:spPr>
          <a:xfrm>
            <a:off x="560387" y="1610381"/>
            <a:ext cx="8785225" cy="279536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amount of status and </a:t>
            </a:r>
            <a:r>
              <a:rPr lang="en-US" altLang="ko-KR" sz="2000" dirty="0" err="1">
                <a:solidFill>
                  <a:srgbClr val="24292E"/>
                </a:solidFill>
                <a:latin typeface="+mn-ea"/>
                <a:cs typeface="Arial"/>
                <a:sym typeface="Arial"/>
              </a:rPr>
              <a:t>trackpick</a:t>
            </a:r>
            <a:r>
              <a:rPr lang="en-US" altLang="ko-KR" sz="2000" dirty="0">
                <a:solidFill>
                  <a:srgbClr val="24292E"/>
                </a:solidFill>
                <a:latin typeface="+mn-ea"/>
                <a:cs typeface="Arial"/>
                <a:sym typeface="Arial"/>
              </a:rPr>
              <a:t> is shown in circles and changes in color and size as the statistics come in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Error rate in the last 10 seconds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Graph the percentage of requests in the last two minutes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Circuit breaker status (open/closed)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Number of service hosts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Last minute delay percentile</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Threadful</a:t>
            </a:r>
            <a:r>
              <a:rPr lang="en-US" altLang="ko-KR" sz="2000" dirty="0">
                <a:solidFill>
                  <a:srgbClr val="24292E"/>
                </a:solidFill>
                <a:latin typeface="+mn-ea"/>
                <a:cs typeface="Arial"/>
                <a:sym typeface="Arial"/>
              </a:rPr>
              <a:t> of the service</a:t>
            </a:r>
          </a:p>
        </p:txBody>
      </p:sp>
    </p:spTree>
    <p:extLst>
      <p:ext uri="{BB962C8B-B14F-4D97-AF65-F5344CB8AC3E}">
        <p14:creationId xmlns:p14="http://schemas.microsoft.com/office/powerpoint/2010/main" val="62826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121</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E40BD73C-9F7C-4BD4-AEBC-1E6F42E5F223}"/>
              </a:ext>
            </a:extLst>
          </p:cNvPr>
          <p:cNvSpPr/>
          <p:nvPr/>
        </p:nvSpPr>
        <p:spPr>
          <a:xfrm>
            <a:off x="593477" y="2028617"/>
            <a:ext cx="8796000" cy="2308324"/>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EnableHystrixDashboard</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HystrixApplication</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HystrixApplication.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17201890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122</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91F872DB-E0E0-416A-95EA-121D9A78B5F7}"/>
              </a:ext>
            </a:extLst>
          </p:cNvPr>
          <p:cNvPicPr>
            <a:picLocks noChangeAspect="1"/>
          </p:cNvPicPr>
          <p:nvPr/>
        </p:nvPicPr>
        <p:blipFill>
          <a:blip r:embed="rId3"/>
          <a:stretch>
            <a:fillRect/>
          </a:stretch>
        </p:blipFill>
        <p:spPr>
          <a:xfrm>
            <a:off x="593476" y="1455256"/>
            <a:ext cx="8881055" cy="5316948"/>
          </a:xfrm>
          <a:prstGeom prst="rect">
            <a:avLst/>
          </a:prstGeom>
        </p:spPr>
      </p:pic>
    </p:spTree>
    <p:extLst>
      <p:ext uri="{BB962C8B-B14F-4D97-AF65-F5344CB8AC3E}">
        <p14:creationId xmlns:p14="http://schemas.microsoft.com/office/powerpoint/2010/main" val="4119928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123</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Create an application that uses the dashboard</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E72A1E8E-25B4-4FF0-AA94-DA38C67B3109}"/>
              </a:ext>
            </a:extLst>
          </p:cNvPr>
          <p:cNvPicPr>
            <a:picLocks noChangeAspect="1"/>
          </p:cNvPicPr>
          <p:nvPr/>
        </p:nvPicPr>
        <p:blipFill>
          <a:blip r:embed="rId3"/>
          <a:stretch>
            <a:fillRect/>
          </a:stretch>
        </p:blipFill>
        <p:spPr>
          <a:xfrm>
            <a:off x="445306" y="1615476"/>
            <a:ext cx="8945223" cy="4458322"/>
          </a:xfrm>
          <a:prstGeom prst="rect">
            <a:avLst/>
          </a:prstGeom>
        </p:spPr>
      </p:pic>
    </p:spTree>
    <p:extLst>
      <p:ext uri="{BB962C8B-B14F-4D97-AF65-F5344CB8AC3E}">
        <p14:creationId xmlns:p14="http://schemas.microsoft.com/office/powerpoint/2010/main" val="26379808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124</a:t>
            </a:fld>
            <a:endParaRPr lang="ko-KR" altLang="en-US"/>
          </a:p>
        </p:txBody>
      </p:sp>
      <p:sp>
        <p:nvSpPr>
          <p:cNvPr id="2" name="제목 1"/>
          <p:cNvSpPr>
            <a:spLocks noGrp="1"/>
          </p:cNvSpPr>
          <p:nvPr>
            <p:ph type="title"/>
          </p:nvPr>
        </p:nvSpPr>
        <p:spPr>
          <a:xfrm>
            <a:off x="993138" y="481469"/>
            <a:ext cx="4028090" cy="332399"/>
          </a:xfrm>
        </p:spPr>
        <p:txBody>
          <a:bodyPr/>
          <a:lstStyle/>
          <a:p>
            <a:r>
              <a:rPr lang="en-US" altLang="ko-KR" dirty="0"/>
              <a:t>Circuit Breakers Using </a:t>
            </a:r>
            <a:r>
              <a:rPr lang="en-US" altLang="ko-KR" dirty="0" err="1"/>
              <a:t>Histrix</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Integrate a </a:t>
            </a:r>
            <a:r>
              <a:rPr lang="en-US" altLang="ko-KR" dirty="0" err="1"/>
              <a:t>Histrix</a:t>
            </a:r>
            <a:r>
              <a:rPr lang="en-US" altLang="ko-KR" dirty="0"/>
              <a:t> stream using a turbine</a:t>
            </a:r>
          </a:p>
        </p:txBody>
      </p:sp>
      <p:sp>
        <p:nvSpPr>
          <p:cNvPr id="3" name="텍스트 개체 틀 2"/>
          <p:cNvSpPr>
            <a:spLocks noGrp="1"/>
          </p:cNvSpPr>
          <p:nvPr>
            <p:ph type="body" sz="quarter" idx="14"/>
          </p:nvPr>
        </p:nvSpPr>
        <p:spPr/>
        <p:txBody>
          <a:bodyPr/>
          <a:lstStyle/>
          <a:p>
            <a:r>
              <a:rPr lang="en-US" altLang="ko-KR" dirty="0"/>
              <a:t>05</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모서리가 둥근 직사각형 12">
            <a:extLst>
              <a:ext uri="{FF2B5EF4-FFF2-40B4-BE49-F238E27FC236}">
                <a16:creationId xmlns:a16="http://schemas.microsoft.com/office/drawing/2014/main" id="{F113D953-B3F8-496C-9DCF-CAA5AE80507D}"/>
              </a:ext>
            </a:extLst>
          </p:cNvPr>
          <p:cNvSpPr/>
          <p:nvPr/>
        </p:nvSpPr>
        <p:spPr>
          <a:xfrm>
            <a:off x="560387" y="1610381"/>
            <a:ext cx="8785225" cy="137296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Only each instance of the service is visible in the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dashboard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'Turbines enable health monitoring of the entire system'</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 finds /</a:t>
            </a:r>
            <a:r>
              <a:rPr lang="en-US" altLang="ko-KR" sz="2000" dirty="0" err="1">
                <a:solidFill>
                  <a:srgbClr val="24292E"/>
                </a:solidFill>
                <a:latin typeface="+mn-ea"/>
                <a:cs typeface="Arial"/>
                <a:sym typeface="Arial"/>
              </a:rPr>
              <a:t>hystrix.stream</a:t>
            </a:r>
            <a:r>
              <a:rPr lang="en-US" altLang="ko-KR" sz="2000" dirty="0">
                <a:solidFill>
                  <a:srgbClr val="24292E"/>
                </a:solidFill>
                <a:latin typeface="+mn-ea"/>
                <a:cs typeface="Arial"/>
                <a:sym typeface="Arial"/>
              </a:rPr>
              <a:t> endpoint at </a:t>
            </a:r>
            <a:r>
              <a:rPr lang="en-US" altLang="ko-KR" sz="2000" dirty="0" err="1">
                <a:solidFill>
                  <a:srgbClr val="24292E"/>
                </a:solidFill>
                <a:latin typeface="+mn-ea"/>
                <a:cs typeface="Arial"/>
                <a:sym typeface="Arial"/>
              </a:rPr>
              <a:t>homePageUrl</a:t>
            </a:r>
            <a:r>
              <a:rPr lang="en-US" altLang="ko-KR" sz="2000" dirty="0">
                <a:solidFill>
                  <a:srgbClr val="24292E"/>
                </a:solidFill>
                <a:latin typeface="+mn-ea"/>
                <a:cs typeface="Arial"/>
                <a:sym typeface="Arial"/>
              </a:rPr>
              <a:t> address of instance registered in Eureka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For example, the order-service uses the 8090 port, so the management port is also redefined to 8090</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Turbine models that pull metrics from all distributed </a:t>
            </a:r>
            <a:r>
              <a:rPr lang="en-US" altLang="ko-KR" sz="2000" dirty="0" err="1">
                <a:solidFill>
                  <a:srgbClr val="24292E"/>
                </a:solidFill>
                <a:latin typeface="+mn-ea"/>
                <a:cs typeface="Arial"/>
                <a:sym typeface="Arial"/>
              </a:rPr>
              <a:t>histrix</a:t>
            </a:r>
            <a:r>
              <a:rPr lang="en-US" altLang="ko-KR" sz="2000" dirty="0">
                <a:solidFill>
                  <a:srgbClr val="24292E"/>
                </a:solidFill>
                <a:latin typeface="+mn-ea"/>
                <a:cs typeface="Arial"/>
                <a:sym typeface="Arial"/>
              </a:rPr>
              <a:t> commands are not always good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Collecting metrics from HTTP endpoints can also be implemented asynchronously using a message broker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Add the following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44B398-56DC-4A5C-A0BA-C0EFE331982A}"/>
              </a:ext>
            </a:extLst>
          </p:cNvPr>
          <p:cNvSpPr/>
          <p:nvPr/>
        </p:nvSpPr>
        <p:spPr>
          <a:xfrm>
            <a:off x="1388340" y="5369953"/>
            <a:ext cx="7129318" cy="830997"/>
          </a:xfrm>
          <a:prstGeom prst="rect">
            <a:avLst/>
          </a:prstGeom>
        </p:spPr>
        <p:txBody>
          <a:bodyPr wrap="square">
            <a:spAutoFit/>
          </a:bodyPr>
          <a:lstStyle/>
          <a:p>
            <a:r>
              <a:rPr lang="en-US" altLang="ko-KR" sz="1600" dirty="0">
                <a:solidFill>
                  <a:srgbClr val="00C832"/>
                </a:solidFill>
                <a:latin typeface="Consolas" panose="020B0609020204030204" pitchFamily="49" charset="0"/>
              </a:rPr>
              <a:t>turbine: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appConfig</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order-service, customer-service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clusterNameExpression</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"'default'"</a:t>
            </a:r>
            <a:endParaRPr lang="ko-KR" altLang="en-US" dirty="0"/>
          </a:p>
        </p:txBody>
      </p:sp>
    </p:spTree>
    <p:extLst>
      <p:ext uri="{BB962C8B-B14F-4D97-AF65-F5344CB8AC3E}">
        <p14:creationId xmlns:p14="http://schemas.microsoft.com/office/powerpoint/2010/main" val="84071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sp>
        <p:nvSpPr>
          <p:cNvPr id="13" name="모서리가 둥근 직사각형 12"/>
          <p:cNvSpPr/>
          <p:nvPr/>
        </p:nvSpPr>
        <p:spPr>
          <a:xfrm>
            <a:off x="605304" y="1612475"/>
            <a:ext cx="8785225" cy="15173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Server runs as a dedicated spring boot application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server API consists of an API for collecting a list of registered services and an API for registering new services with a network location address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Replicate and deploy each server's status to another server: Increase availability</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직사각형 9">
            <a:extLst>
              <a:ext uri="{FF2B5EF4-FFF2-40B4-BE49-F238E27FC236}">
                <a16:creationId xmlns:a16="http://schemas.microsoft.com/office/drawing/2014/main" id="{D51188BD-AC57-4D13-ADA6-47D418AD47D7}"/>
              </a:ext>
            </a:extLst>
          </p:cNvPr>
          <p:cNvSpPr/>
          <p:nvPr/>
        </p:nvSpPr>
        <p:spPr>
          <a:xfrm>
            <a:off x="1139736" y="3664148"/>
            <a:ext cx="7930389"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spring-cloud-starter-eureka-server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p:txBody>
      </p:sp>
      <p:sp>
        <p:nvSpPr>
          <p:cNvPr id="11" name="직사각형 10">
            <a:extLst>
              <a:ext uri="{FF2B5EF4-FFF2-40B4-BE49-F238E27FC236}">
                <a16:creationId xmlns:a16="http://schemas.microsoft.com/office/drawing/2014/main" id="{68156DD6-90E9-4795-8FB0-EF78292C41EB}"/>
              </a:ext>
            </a:extLst>
          </p:cNvPr>
          <p:cNvSpPr/>
          <p:nvPr/>
        </p:nvSpPr>
        <p:spPr>
          <a:xfrm>
            <a:off x="1139736" y="4771802"/>
            <a:ext cx="7735323"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EnableEurekaServer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DiscoveryApplication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SpringApplication.</a:t>
            </a:r>
            <a:r>
              <a:rPr lang="en-US" altLang="ko-KR" sz="1600" i="1" dirty="0" err="1">
                <a:solidFill>
                  <a:srgbClr val="000000"/>
                </a:solidFill>
                <a:latin typeface="Consolas" panose="020B0609020204030204" pitchFamily="49" charset="0"/>
              </a:rPr>
              <a:t>run</a:t>
            </a:r>
            <a:r>
              <a:rPr lang="en-US" altLang="ko-KR" sz="1600" i="1" dirty="0">
                <a:solidFill>
                  <a:srgbClr val="000000"/>
                </a:solidFill>
                <a:latin typeface="Consolas" panose="020B0609020204030204" pitchFamily="49" charset="0"/>
              </a:rPr>
              <a:t>(</a:t>
            </a:r>
            <a:r>
              <a:rPr lang="en-US" altLang="ko-KR" sz="1600" i="1" dirty="0" err="1">
                <a:solidFill>
                  <a:srgbClr val="000000"/>
                </a:solidFill>
                <a:latin typeface="Consolas" panose="020B0609020204030204" pitchFamily="49" charset="0"/>
              </a:rPr>
              <a:t>DiscoveryApplication.</a:t>
            </a:r>
            <a:r>
              <a:rPr lang="en-US" altLang="ko-KR" sz="1600" b="1" i="1" dirty="0" err="1">
                <a:solidFill>
                  <a:srgbClr val="7F0055"/>
                </a:solidFill>
                <a:latin typeface="Consolas" panose="020B0609020204030204" pitchFamily="49" charset="0"/>
              </a:rPr>
              <a:t>class</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args</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324862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Run Eureka on the server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직사각형 9">
            <a:extLst>
              <a:ext uri="{FF2B5EF4-FFF2-40B4-BE49-F238E27FC236}">
                <a16:creationId xmlns:a16="http://schemas.microsoft.com/office/drawing/2014/main" id="{68B1C7D6-6596-483C-A74B-6CDA742FC77D}"/>
              </a:ext>
            </a:extLst>
          </p:cNvPr>
          <p:cNvSpPr/>
          <p:nvPr/>
        </p:nvSpPr>
        <p:spPr>
          <a:xfrm>
            <a:off x="1077284" y="1914572"/>
            <a:ext cx="7581900" cy="3139321"/>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discovery-service</a:t>
            </a:r>
          </a:p>
          <a:p>
            <a:endParaRPr lang="ko-KR" altLang="en-US" dirty="0">
              <a:latin typeface="Consolas" panose="020B0609020204030204" pitchFamily="49" charset="0"/>
            </a:endParaRPr>
          </a:p>
          <a:p>
            <a:r>
              <a:rPr lang="en-US" altLang="ko-KR" dirty="0">
                <a:solidFill>
                  <a:srgbClr val="00C832"/>
                </a:solidFill>
                <a:latin typeface="Consolas" panose="020B0609020204030204" pitchFamily="49" charset="0"/>
              </a:rPr>
              <a:t>server:</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port:</a:t>
            </a:r>
            <a:r>
              <a:rPr lang="en-US" altLang="ko-KR" dirty="0">
                <a:solidFill>
                  <a:srgbClr val="000000"/>
                </a:solidFill>
                <a:latin typeface="Consolas" panose="020B0609020204030204" pitchFamily="49" charset="0"/>
              </a:rPr>
              <a:t> ${PORT:8761}</a:t>
            </a:r>
          </a:p>
          <a:p>
            <a:r>
              <a:rPr lang="ko-KR" altLang="en-US"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eureka:</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client:</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registerWithEureka</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fetchRegistry</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false</a:t>
            </a:r>
            <a:endParaRPr lang="ko-KR" altLang="en-US" dirty="0"/>
          </a:p>
        </p:txBody>
      </p:sp>
      <p:sp>
        <p:nvSpPr>
          <p:cNvPr id="11" name="말풍선: 사각형 10">
            <a:extLst>
              <a:ext uri="{FF2B5EF4-FFF2-40B4-BE49-F238E27FC236}">
                <a16:creationId xmlns:a16="http://schemas.microsoft.com/office/drawing/2014/main" id="{21C2416E-114C-45B4-939A-8AC8CEDAE252}"/>
              </a:ext>
            </a:extLst>
          </p:cNvPr>
          <p:cNvSpPr/>
          <p:nvPr/>
        </p:nvSpPr>
        <p:spPr>
          <a:xfrm>
            <a:off x="5143756" y="2356574"/>
            <a:ext cx="4762244" cy="1851813"/>
          </a:xfrm>
          <a:prstGeom prst="wedgeRectCallout">
            <a:avLst>
              <a:gd name="adj1" fmla="val -54467"/>
              <a:gd name="adj2" fmla="val 65590"/>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Server starter is client-inclusive, useful only for peer-to-peer communication between discovery instances when operating in high-availability mode</a:t>
            </a:r>
          </a:p>
          <a:p>
            <a:pPr marL="342900" indent="-342900">
              <a:buFont typeface="Arial" panose="020B0604020202020204" pitchFamily="34" charset="0"/>
              <a:buChar char="•"/>
            </a:pPr>
            <a:r>
              <a:rPr lang="en-US" altLang="ko-KR" dirty="0">
                <a:solidFill>
                  <a:srgbClr val="24292E"/>
                </a:solidFill>
                <a:latin typeface="+mn-ea"/>
                <a:cs typeface="Arial"/>
                <a:sym typeface="Arial"/>
              </a:rPr>
              <a:t>Disable the client if not required, as shown here</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385400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540365"/>
            <a:ext cx="8865911" cy="2974285"/>
          </a:xfrm>
          <a:prstGeom prst="roundRect">
            <a:avLst>
              <a:gd name="adj" fmla="val 738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It's all about communicating with the Eureka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Register yourself and send the host, port, status information URL, and homepage URL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Eureka server receives a heartbeat message from an instance of the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If a heart beat message is not received for a set period of time, the service will be deleted from the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data from the server, caching it, and periodically checking for changes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A084A310-3EE0-4DC8-B485-007BC299E1B6}"/>
              </a:ext>
            </a:extLst>
          </p:cNvPr>
          <p:cNvSpPr/>
          <p:nvPr/>
        </p:nvSpPr>
        <p:spPr>
          <a:xfrm>
            <a:off x="993138" y="4584095"/>
            <a:ext cx="7495983" cy="2308324"/>
          </a:xfrm>
          <a:prstGeom prst="rect">
            <a:avLst/>
          </a:prstGeom>
        </p:spPr>
        <p:txBody>
          <a:bodyPr wrap="square">
            <a:spAutoFit/>
          </a:bodyPr>
          <a:lstStyle/>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r>
              <a:rPr lang="en-US" altLang="ko-KR" dirty="0" err="1">
                <a:solidFill>
                  <a:srgbClr val="000000"/>
                </a:solidFill>
                <a:latin typeface="Consolas" panose="020B0609020204030204" pitchFamily="49" charset="0"/>
              </a:rPr>
              <a:t>org.springframework.cloud</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r>
              <a:rPr lang="en-US" altLang="ko-KR" dirty="0">
                <a:solidFill>
                  <a:srgbClr val="000000"/>
                </a:solidFill>
                <a:latin typeface="Consolas" panose="020B0609020204030204" pitchFamily="49" charset="0"/>
              </a:rPr>
              <a:t>spring-cloud-starter-eureka</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r>
              <a:rPr lang="en-US" altLang="ko-KR" dirty="0" err="1">
                <a:solidFill>
                  <a:srgbClr val="000000"/>
                </a:solidFill>
                <a:latin typeface="Consolas" panose="020B0609020204030204" pitchFamily="49" charset="0"/>
              </a:rPr>
              <a:t>org.springframework.boot</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groupId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  &lt;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r>
              <a:rPr lang="en-US" altLang="ko-KR" dirty="0">
                <a:solidFill>
                  <a:srgbClr val="000000"/>
                </a:solidFill>
                <a:latin typeface="Consolas" panose="020B0609020204030204" pitchFamily="49" charset="0"/>
              </a:rPr>
              <a:t>spring-boot-starter-actuator</a:t>
            </a:r>
            <a:r>
              <a:rPr lang="en-US" altLang="ko-KR" dirty="0">
                <a:solidFill>
                  <a:srgbClr val="008080"/>
                </a:solidFill>
                <a:latin typeface="Consolas" panose="020B0609020204030204" pitchFamily="49" charset="0"/>
              </a:rPr>
              <a:t>&lt;/</a:t>
            </a:r>
            <a:r>
              <a:rPr lang="en-US" altLang="ko-KR" dirty="0" err="1">
                <a:solidFill>
                  <a:srgbClr val="3F7F7F"/>
                </a:solidFill>
                <a:latin typeface="Consolas" panose="020B0609020204030204" pitchFamily="49" charset="0"/>
              </a:rPr>
              <a:t>artifactId</a:t>
            </a:r>
            <a:r>
              <a:rPr lang="en-US" altLang="ko-KR" dirty="0">
                <a:solidFill>
                  <a:srgbClr val="008080"/>
                </a:solidFill>
                <a:latin typeface="Consolas" panose="020B0609020204030204" pitchFamily="49" charset="0"/>
              </a:rPr>
              <a:t>&gt;</a:t>
            </a:r>
          </a:p>
          <a:p>
            <a:r>
              <a:rPr lang="en-US" altLang="ko-KR" dirty="0">
                <a:solidFill>
                  <a:srgbClr val="008080"/>
                </a:solidFill>
                <a:latin typeface="Consolas" panose="020B0609020204030204" pitchFamily="49" charset="0"/>
              </a:rPr>
              <a:t>&lt;/</a:t>
            </a:r>
            <a:r>
              <a:rPr lang="en-US" altLang="ko-KR" dirty="0">
                <a:solidFill>
                  <a:srgbClr val="3F7F7F"/>
                </a:solidFill>
                <a:latin typeface="Consolas" panose="020B0609020204030204" pitchFamily="49" charset="0"/>
              </a:rPr>
              <a:t>dependency</a:t>
            </a:r>
            <a:r>
              <a:rPr lang="en-US" altLang="ko-KR" dirty="0">
                <a:solidFill>
                  <a:srgbClr val="008080"/>
                </a:solidFill>
                <a:latin typeface="Consolas" panose="020B0609020204030204" pitchFamily="49" charset="0"/>
              </a:rPr>
              <a:t>&gt;</a:t>
            </a:r>
            <a:endParaRPr lang="ko-KR" altLang="en-US" dirty="0"/>
          </a:p>
        </p:txBody>
      </p:sp>
    </p:spTree>
    <p:extLst>
      <p:ext uri="{BB962C8B-B14F-4D97-AF65-F5344CB8AC3E}">
        <p14:creationId xmlns:p14="http://schemas.microsoft.com/office/powerpoint/2010/main" val="268515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148262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@EnableDiscoveryClient exists in spring-cloud-commons and can be used when Consul, Eureka, Zookeeper, etc. are on the class path</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@EnableEurekaClient exists in spring-cloud-</a:t>
            </a:r>
            <a:r>
              <a:rPr lang="en-US" altLang="ko-KR" sz="2000" dirty="0" err="1">
                <a:solidFill>
                  <a:srgbClr val="24292E"/>
                </a:solidFill>
                <a:latin typeface="+mn-ea"/>
                <a:cs typeface="Arial"/>
                <a:sym typeface="Arial"/>
              </a:rPr>
              <a:t>netflix</a:t>
            </a:r>
            <a:r>
              <a:rPr lang="en-US" altLang="ko-KR" sz="2000" dirty="0">
                <a:solidFill>
                  <a:srgbClr val="24292E"/>
                </a:solidFill>
                <a:latin typeface="+mn-ea"/>
                <a:cs typeface="Arial"/>
                <a:sym typeface="Arial"/>
              </a:rPr>
              <a:t> and works only for Eureka</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DBEB0242-B05D-4AE0-BB1C-3626E7F8A009}"/>
              </a:ext>
            </a:extLst>
          </p:cNvPr>
          <p:cNvSpPr/>
          <p:nvPr/>
        </p:nvSpPr>
        <p:spPr>
          <a:xfrm>
            <a:off x="850276" y="3322177"/>
            <a:ext cx="8785225"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ClientApplication.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829189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 Registration Example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5856D77D-ED08-44DF-BC61-57A61065F5C1}"/>
              </a:ext>
            </a:extLst>
          </p:cNvPr>
          <p:cNvPicPr>
            <a:picLocks noChangeAspect="1"/>
          </p:cNvPicPr>
          <p:nvPr/>
        </p:nvPicPr>
        <p:blipFill>
          <a:blip r:embed="rId3"/>
          <a:stretch>
            <a:fillRect/>
          </a:stretch>
        </p:blipFill>
        <p:spPr>
          <a:xfrm>
            <a:off x="543172" y="1625316"/>
            <a:ext cx="8875059" cy="5084540"/>
          </a:xfrm>
          <a:prstGeom prst="rect">
            <a:avLst/>
          </a:prstGeom>
        </p:spPr>
      </p:pic>
    </p:spTree>
    <p:extLst>
      <p:ext uri="{BB962C8B-B14F-4D97-AF65-F5344CB8AC3E}">
        <p14:creationId xmlns:p14="http://schemas.microsoft.com/office/powerpoint/2010/main" val="427033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Unregister at end</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111387" cy="4116749"/>
          </a:xfrm>
          <a:prstGeom prst="roundRect">
            <a:avLst>
              <a:gd name="adj" fmla="val 5321"/>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Apps must gracefully stop to intercept suspended events or send events to servers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best way to do this is to use the /shutdown API of the actuator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/shutdown API to POST to exit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http://localhost:8081/shutdown from postman to POST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can be terminated due to various problems such as the type of server machine, app failure, and network failure. It can still come up on the Eureka server. And the Eureka registration status does not expire.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need to change the default settings to prevent this.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stops expiring registration when a certain number of services do not update their server registration status on time exceeds a certain number. This is to prevent all services registered due to a network failure: self-preservation mode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A76AABB2-857E-4FB6-AE9B-A27AEAE6D9EC}"/>
              </a:ext>
            </a:extLst>
          </p:cNvPr>
          <p:cNvSpPr/>
          <p:nvPr/>
        </p:nvSpPr>
        <p:spPr>
          <a:xfrm>
            <a:off x="1328649" y="5728917"/>
            <a:ext cx="4953000" cy="830997"/>
          </a:xfrm>
          <a:prstGeom prst="rect">
            <a:avLst/>
          </a:prstGeom>
        </p:spPr>
        <p:txBody>
          <a:bodyPr>
            <a:spAutoFit/>
          </a:bodyPr>
          <a:lstStyle/>
          <a:p>
            <a:r>
              <a:rPr lang="en-US" altLang="ko-KR" sz="1600" dirty="0">
                <a:solidFill>
                  <a:srgbClr val="00C832"/>
                </a:solidFill>
                <a:latin typeface="Consolas" panose="020B0609020204030204" pitchFamily="49" charset="0"/>
              </a:rPr>
              <a:t>eureka: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enable-self-preservation:</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r>
              <a:rPr lang="en-US" altLang="ko-KR" sz="1600" b="1" dirty="0">
                <a:solidFill>
                  <a:srgbClr val="000000"/>
                </a:solidFill>
                <a:latin typeface="Consolas" panose="020B0609020204030204" pitchFamily="49" charset="0"/>
              </a:rPr>
              <a:t> </a:t>
            </a:r>
            <a:endParaRPr lang="ko-KR" altLang="en-US" dirty="0"/>
          </a:p>
        </p:txBody>
      </p:sp>
      <p:sp>
        <p:nvSpPr>
          <p:cNvPr id="8" name="말풍선: 사각형 7">
            <a:extLst>
              <a:ext uri="{FF2B5EF4-FFF2-40B4-BE49-F238E27FC236}">
                <a16:creationId xmlns:a16="http://schemas.microsoft.com/office/drawing/2014/main" id="{28F2F2E9-5A75-426D-AE21-AB3AC8EFAD04}"/>
              </a:ext>
            </a:extLst>
          </p:cNvPr>
          <p:cNvSpPr/>
          <p:nvPr/>
        </p:nvSpPr>
        <p:spPr>
          <a:xfrm>
            <a:off x="6325823" y="6003450"/>
            <a:ext cx="2549236" cy="612648"/>
          </a:xfrm>
          <a:prstGeom prst="wedgeRectCallout">
            <a:avLst>
              <a:gd name="adj1" fmla="val -71195"/>
              <a:gd name="adj2" fmla="val 15764"/>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Must be true in operational state</a:t>
            </a:r>
            <a:endParaRPr lang="ko-KR" altLang="en-US" sz="1400" dirty="0">
              <a:solidFill>
                <a:schemeClr val="tx1"/>
              </a:solidFill>
            </a:endParaRPr>
          </a:p>
        </p:txBody>
      </p:sp>
    </p:spTree>
    <p:extLst>
      <p:ext uri="{BB962C8B-B14F-4D97-AF65-F5344CB8AC3E}">
        <p14:creationId xmlns:p14="http://schemas.microsoft.com/office/powerpoint/2010/main" val="4015990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19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Eureka on the client side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3AC6818B-EE86-46A7-9CBF-25C73F8B269A}"/>
              </a:ext>
            </a:extLst>
          </p:cNvPr>
          <p:cNvSpPr/>
          <p:nvPr/>
        </p:nvSpPr>
        <p:spPr>
          <a:xfrm>
            <a:off x="993138" y="1819645"/>
            <a:ext cx="7152316" cy="4031873"/>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${PORT:8081}</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${EUREKA_URL:http://localhost:8761/eureka/}</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endpoints: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shutdown: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sensitive:</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endParaRPr lang="ko-KR" altLang="en-US" dirty="0"/>
          </a:p>
        </p:txBody>
      </p:sp>
      <p:sp>
        <p:nvSpPr>
          <p:cNvPr id="10" name="말풍선: 사각형 9">
            <a:extLst>
              <a:ext uri="{FF2B5EF4-FFF2-40B4-BE49-F238E27FC236}">
                <a16:creationId xmlns:a16="http://schemas.microsoft.com/office/drawing/2014/main" id="{721E2147-F59E-4F1C-96EA-43FE5E6C1B26}"/>
              </a:ext>
            </a:extLst>
          </p:cNvPr>
          <p:cNvSpPr/>
          <p:nvPr/>
        </p:nvSpPr>
        <p:spPr>
          <a:xfrm>
            <a:off x="4229356" y="5181600"/>
            <a:ext cx="4762244" cy="1034307"/>
          </a:xfrm>
          <a:prstGeom prst="wedgeRectCallout">
            <a:avLst>
              <a:gd name="adj1" fmla="val -68157"/>
              <a:gd name="adj2" fmla="val -21849"/>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Actuators are disabled by default and must be enabled, and user/password security for end points is disabled</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185075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523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Eureka: Discovery service. If a service endpoint needs to be called, the client gets the latest configuration containing a list of registered services from the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High availability by replicating the status of each server to another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include Eureka clients, include spring-cloud-starter-eureka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spring-cloud-starter-eureka-server starter to include eureka servers</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43419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the Discovery Client Programmed</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062292" cy="237049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Obtain a list of registered services from the Eureka server after starting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also need to use the Eureka Client API as a programming method</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com.Netflix.discovery.EurekaClient</a:t>
            </a:r>
            <a:r>
              <a:rPr lang="en-US" altLang="ko-KR" sz="2000" dirty="0">
                <a:solidFill>
                  <a:srgbClr val="24292E"/>
                </a:solidFill>
                <a:latin typeface="+mn-ea"/>
                <a:cs typeface="Arial"/>
                <a:sym typeface="Arial"/>
              </a:rPr>
              <a:t>: Implementing all HTTP APIs exposed by Eureka servers</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org.springframework.cloud.client.discovery.discoveryClient</a:t>
            </a:r>
            <a:r>
              <a:rPr lang="en-US" altLang="ko-KR" sz="2000" dirty="0">
                <a:solidFill>
                  <a:srgbClr val="24292E"/>
                </a:solidFill>
                <a:latin typeface="+mn-ea"/>
                <a:cs typeface="Arial"/>
                <a:sym typeface="Arial"/>
              </a:rPr>
              <a:t>: Netflix </a:t>
            </a:r>
            <a:r>
              <a:rPr lang="en-US" altLang="ko-KR" sz="2000" dirty="0" err="1">
                <a:solidFill>
                  <a:srgbClr val="24292E"/>
                </a:solidFill>
                <a:latin typeface="+mn-ea"/>
                <a:cs typeface="Arial"/>
                <a:sym typeface="Arial"/>
              </a:rPr>
              <a:t>EurekaClient</a:t>
            </a:r>
            <a:r>
              <a:rPr lang="en-US" altLang="ko-KR" sz="2000" dirty="0">
                <a:solidFill>
                  <a:srgbClr val="24292E"/>
                </a:solidFill>
                <a:latin typeface="+mn-ea"/>
                <a:cs typeface="Arial"/>
                <a:sym typeface="Arial"/>
              </a:rPr>
              <a:t> Replacement Spring Cloud Implementation for All Discovery Clients</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AB06CF2F-E387-4CE1-A63E-382155DA09F9}"/>
              </a:ext>
            </a:extLst>
          </p:cNvPr>
          <p:cNvSpPr/>
          <p:nvPr/>
        </p:nvSpPr>
        <p:spPr>
          <a:xfrm>
            <a:off x="1335340" y="4091652"/>
            <a:ext cx="7628082" cy="2800767"/>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private </a:t>
            </a:r>
            <a:r>
              <a:rPr lang="en-US" altLang="ko-KR" sz="1600" dirty="0" err="1">
                <a:solidFill>
                  <a:srgbClr val="646464"/>
                </a:solidFill>
                <a:latin typeface="Consolas" panose="020B0609020204030204" pitchFamily="49" charset="0"/>
              </a:rPr>
              <a:t>DiscoveryClient</a:t>
            </a:r>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discoveryClient</a:t>
            </a:r>
            <a:r>
              <a:rPr lang="en-US" altLang="ko-KR" sz="1600" dirty="0">
                <a:solidFill>
                  <a:srgbClr val="646464"/>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"/ping"</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List&lt;</a:t>
            </a:r>
            <a:r>
              <a:rPr lang="en-US" altLang="ko-KR" sz="1600" b="1" dirty="0" err="1">
                <a:solidFill>
                  <a:srgbClr val="000000"/>
                </a:solidFill>
                <a:latin typeface="Consolas" panose="020B0609020204030204" pitchFamily="49" charset="0"/>
              </a:rPr>
              <a:t>ServiceInstance</a:t>
            </a:r>
            <a:r>
              <a:rPr lang="en-US" altLang="ko-KR" sz="1600" b="1" dirty="0">
                <a:solidFill>
                  <a:srgbClr val="000000"/>
                </a:solidFill>
                <a:latin typeface="Consolas" panose="020B0609020204030204" pitchFamily="49" charset="0"/>
              </a:rPr>
              <a:t>&gt; ping() {</a:t>
            </a:r>
          </a:p>
          <a:p>
            <a:pPr marL="176213" indent="-176213"/>
            <a:r>
              <a:rPr lang="fr-FR" altLang="ko-KR" sz="1600" dirty="0">
                <a:solidFill>
                  <a:srgbClr val="000000"/>
                </a:solidFill>
                <a:latin typeface="Consolas" panose="020B0609020204030204" pitchFamily="49" charset="0"/>
              </a:rPr>
              <a:t>  List&lt;ServiceInstance&gt; </a:t>
            </a:r>
            <a:r>
              <a:rPr lang="fr-FR" altLang="ko-KR" sz="1600" dirty="0">
                <a:solidFill>
                  <a:srgbClr val="6A3E3E"/>
                </a:solidFill>
                <a:latin typeface="Consolas" panose="020B0609020204030204" pitchFamily="49" charset="0"/>
              </a:rPr>
              <a:t>instances</a:t>
            </a:r>
            <a:r>
              <a:rPr lang="fr-FR" altLang="ko-KR" sz="1600" dirty="0">
                <a:solidFill>
                  <a:srgbClr val="000000"/>
                </a:solidFill>
                <a:latin typeface="Consolas" panose="020B0609020204030204" pitchFamily="49" charset="0"/>
              </a:rPr>
              <a:t> =      </a:t>
            </a:r>
            <a:r>
              <a:rPr lang="fr-FR" altLang="ko-KR" sz="1600" dirty="0">
                <a:solidFill>
                  <a:srgbClr val="0000C0"/>
                </a:solidFill>
                <a:latin typeface="Consolas" panose="020B0609020204030204" pitchFamily="49" charset="0"/>
              </a:rPr>
              <a:t>discoveryClient</a:t>
            </a:r>
            <a:r>
              <a:rPr lang="fr-FR" altLang="ko-KR" sz="1600" dirty="0">
                <a:solidFill>
                  <a:srgbClr val="000000"/>
                </a:solidFill>
                <a:latin typeface="Consolas" panose="020B0609020204030204" pitchFamily="49" charset="0"/>
              </a:rPr>
              <a:t>.getInstances(</a:t>
            </a:r>
            <a:r>
              <a:rPr lang="fr-FR" altLang="ko-KR" sz="1600" dirty="0">
                <a:solidFill>
                  <a:srgbClr val="2A00FF"/>
                </a:solidFill>
                <a:latin typeface="Consolas" panose="020B0609020204030204" pitchFamily="49" charset="0"/>
              </a:rPr>
              <a:t>"CLIENT-SERVICE"</a:t>
            </a:r>
            <a:r>
              <a:rPr lang="fr-FR" altLang="ko-KR" sz="1600" dirty="0">
                <a:solidFill>
                  <a:srgbClr val="000000"/>
                </a:solidFill>
                <a:latin typeface="Consolas" panose="020B0609020204030204" pitchFamily="49" charset="0"/>
              </a:rPr>
              <a:t>);</a:t>
            </a:r>
          </a:p>
          <a:p>
            <a:r>
              <a:rPr lang="en-US" altLang="ko-KR" sz="1600" b="1" i="1" dirty="0">
                <a:solidFill>
                  <a:srgbClr val="0000C0"/>
                </a:solidFill>
                <a:latin typeface="Consolas" panose="020B0609020204030204" pitchFamily="49" charset="0"/>
              </a:rPr>
              <a:t>  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"INSTANCES: count={}"</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instances</a:t>
            </a:r>
            <a:r>
              <a:rPr lang="en-US" altLang="ko-KR" sz="1600" b="1" i="1" dirty="0" err="1">
                <a:solidFill>
                  <a:srgbClr val="000000"/>
                </a:solidFill>
                <a:latin typeface="Consolas" panose="020B0609020204030204" pitchFamily="49" charset="0"/>
              </a:rPr>
              <a:t>.size</a:t>
            </a:r>
            <a:r>
              <a:rPr lang="en-US" altLang="ko-KR" sz="1600" b="1" i="1" dirty="0">
                <a:solidFill>
                  <a:srgbClr val="000000"/>
                </a:solidFill>
                <a:latin typeface="Consolas" panose="020B0609020204030204" pitchFamily="49" charset="0"/>
              </a:rPr>
              <a:t>());</a:t>
            </a:r>
          </a:p>
          <a:p>
            <a:pPr marL="534988" indent="-534988"/>
            <a:r>
              <a:rPr lang="en-US" altLang="ko-KR" sz="1600" dirty="0">
                <a:solidFill>
                  <a:srgbClr val="6A3E3E"/>
                </a:solidFill>
                <a:latin typeface="Consolas" panose="020B0609020204030204" pitchFamily="49" charset="0"/>
              </a:rPr>
              <a:t>  </a:t>
            </a:r>
            <a:r>
              <a:rPr lang="en-US" altLang="ko-KR" sz="1600" dirty="0" err="1">
                <a:solidFill>
                  <a:srgbClr val="6A3E3E"/>
                </a:solidFill>
                <a:latin typeface="Consolas" panose="020B0609020204030204" pitchFamily="49" charset="0"/>
              </a:rPr>
              <a:t>instances</a:t>
            </a:r>
            <a:r>
              <a:rPr lang="en-US" altLang="ko-KR" sz="1600" dirty="0" err="1">
                <a:solidFill>
                  <a:srgbClr val="000000"/>
                </a:solidFill>
                <a:latin typeface="Consolas" panose="020B0609020204030204" pitchFamily="49" charset="0"/>
              </a:rPr>
              <a:t>.stream</a:t>
            </a:r>
            <a:r>
              <a:rPr lang="en-US" altLang="ko-KR" sz="1600" dirty="0">
                <a:solidFill>
                  <a:srgbClr val="000000"/>
                </a:solidFill>
                <a:latin typeface="Consolas" panose="020B0609020204030204" pitchFamily="49" charset="0"/>
              </a:rPr>
              <a:t>().</a:t>
            </a:r>
            <a:r>
              <a:rPr lang="en-US" altLang="ko-KR" sz="1600" dirty="0" err="1">
                <a:solidFill>
                  <a:srgbClr val="000000"/>
                </a:solidFill>
                <a:latin typeface="Consolas" panose="020B0609020204030204" pitchFamily="49" charset="0"/>
              </a:rPr>
              <a:t>forEach</a:t>
            </a:r>
            <a:r>
              <a:rPr lang="en-US" altLang="ko-KR" sz="1600" dirty="0">
                <a:solidFill>
                  <a:srgbClr val="000000"/>
                </a:solidFill>
                <a:latin typeface="Consolas" panose="020B0609020204030204" pitchFamily="49" charset="0"/>
              </a:rPr>
              <a:t>(</a:t>
            </a:r>
            <a:r>
              <a:rPr lang="en-US" altLang="ko-KR" sz="1600" dirty="0">
                <a:solidFill>
                  <a:srgbClr val="6A3E3E"/>
                </a:solidFill>
                <a:latin typeface="Consolas" panose="020B0609020204030204" pitchFamily="49" charset="0"/>
              </a:rPr>
              <a:t>it</a:t>
            </a:r>
            <a:r>
              <a:rPr lang="en-US" altLang="ko-KR" sz="1600" dirty="0">
                <a:solidFill>
                  <a:srgbClr val="000000"/>
                </a:solidFill>
                <a:latin typeface="Consolas" panose="020B0609020204030204" pitchFamily="49" charset="0"/>
              </a:rPr>
              <a:t> -&gt; </a:t>
            </a:r>
            <a:r>
              <a:rPr lang="en-US" altLang="ko-KR" sz="1600" b="1" i="1" dirty="0">
                <a:solidFill>
                  <a:srgbClr val="0000C0"/>
                </a:solidFill>
                <a:latin typeface="Consolas" panose="020B0609020204030204" pitchFamily="49" charset="0"/>
              </a:rPr>
              <a:t>LOGGER</a:t>
            </a:r>
            <a:r>
              <a:rPr lang="en-US" altLang="ko-KR" sz="1600" b="1" i="1" dirty="0">
                <a:solidFill>
                  <a:srgbClr val="000000"/>
                </a:solidFill>
                <a:latin typeface="Consolas" panose="020B0609020204030204" pitchFamily="49" charset="0"/>
              </a:rPr>
              <a:t>.info(</a:t>
            </a:r>
            <a:r>
              <a:rPr lang="en-US" altLang="ko-KR" sz="1600" b="1" i="1" dirty="0">
                <a:solidFill>
                  <a:srgbClr val="2A00FF"/>
                </a:solidFill>
                <a:latin typeface="Consolas" panose="020B0609020204030204" pitchFamily="49" charset="0"/>
              </a:rPr>
              <a:t>"INSTANCE: id={},  port={}"</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it</a:t>
            </a:r>
            <a:r>
              <a:rPr lang="en-US" altLang="ko-KR" sz="1600" b="1" i="1" dirty="0" err="1">
                <a:solidFill>
                  <a:srgbClr val="000000"/>
                </a:solidFill>
                <a:latin typeface="Consolas" panose="020B0609020204030204" pitchFamily="49" charset="0"/>
              </a:rPr>
              <a:t>.getServiceId</a:t>
            </a:r>
            <a:r>
              <a:rPr lang="en-US" altLang="ko-KR" sz="1600" b="1" i="1" dirty="0">
                <a:solidFill>
                  <a:srgbClr val="000000"/>
                </a:solidFill>
                <a:latin typeface="Consolas" panose="020B0609020204030204" pitchFamily="49" charset="0"/>
              </a:rPr>
              <a:t>(), </a:t>
            </a:r>
            <a:r>
              <a:rPr lang="en-US" altLang="ko-KR" sz="1600" b="1" i="1" dirty="0" err="1">
                <a:solidFill>
                  <a:srgbClr val="6A3E3E"/>
                </a:solidFill>
                <a:latin typeface="Consolas" panose="020B0609020204030204" pitchFamily="49" charset="0"/>
              </a:rPr>
              <a:t>it</a:t>
            </a:r>
            <a:r>
              <a:rPr lang="en-US" altLang="ko-KR" sz="1600" b="1" i="1" dirty="0" err="1">
                <a:solidFill>
                  <a:srgbClr val="000000"/>
                </a:solidFill>
                <a:latin typeface="Consolas" panose="020B0609020204030204" pitchFamily="49" charset="0"/>
              </a:rPr>
              <a:t>.getPort</a:t>
            </a:r>
            <a:r>
              <a:rPr lang="en-US" altLang="ko-KR" sz="1600" b="1" i="1"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6A3E3E"/>
                </a:solidFill>
                <a:latin typeface="Consolas" panose="020B0609020204030204" pitchFamily="49" charset="0"/>
              </a:rPr>
              <a:t>instances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1117250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Update registry</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1175699"/>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It takes time for the discovery server to delete the registration information. Because all clients send a heart beat every 30 seconds. Therefore, the following information can be designated to the client to reduce the deletion time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FE6BED96-151F-4BF6-BFE2-8245590A3CE8}"/>
              </a:ext>
            </a:extLst>
          </p:cNvPr>
          <p:cNvSpPr/>
          <p:nvPr/>
        </p:nvSpPr>
        <p:spPr>
          <a:xfrm>
            <a:off x="1756063" y="3129233"/>
            <a:ext cx="4953000" cy="1077218"/>
          </a:xfrm>
          <a:prstGeom prst="rect">
            <a:avLst/>
          </a:prstGeom>
        </p:spPr>
        <p:txBody>
          <a:bodyPr>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leaseRenewalIntervalInSeconds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1</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leaseExpirationDurationInSeconds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2</a:t>
            </a:r>
            <a:endParaRPr lang="ko-KR" altLang="en-US" dirty="0"/>
          </a:p>
        </p:txBody>
      </p:sp>
      <p:sp>
        <p:nvSpPr>
          <p:cNvPr id="13" name="모서리가 둥근 직사각형 12">
            <a:extLst>
              <a:ext uri="{FF2B5EF4-FFF2-40B4-BE49-F238E27FC236}">
                <a16:creationId xmlns:a16="http://schemas.microsoft.com/office/drawing/2014/main" id="{D22E2284-5236-4714-8C34-40BD7FF85DAF}"/>
              </a:ext>
            </a:extLst>
          </p:cNvPr>
          <p:cNvSpPr/>
          <p:nvPr/>
        </p:nvSpPr>
        <p:spPr>
          <a:xfrm>
            <a:off x="543172" y="4395560"/>
            <a:ext cx="8785225" cy="6567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On the server side, it also sets the time for the lease expiration time.</a:t>
            </a:r>
            <a:endParaRPr lang="ko-KR" altLang="en-US" sz="2000" dirty="0">
              <a:solidFill>
                <a:srgbClr val="24292E"/>
              </a:solidFill>
              <a:latin typeface="+mn-ea"/>
              <a:cs typeface="Arial"/>
              <a:sym typeface="Arial"/>
            </a:endParaRPr>
          </a:p>
        </p:txBody>
      </p:sp>
      <p:sp>
        <p:nvSpPr>
          <p:cNvPr id="18" name="직사각형 17">
            <a:extLst>
              <a:ext uri="{FF2B5EF4-FFF2-40B4-BE49-F238E27FC236}">
                <a16:creationId xmlns:a16="http://schemas.microsoft.com/office/drawing/2014/main" id="{388C5AD4-DB99-4AD3-925D-20B7F955F81E}"/>
              </a:ext>
            </a:extLst>
          </p:cNvPr>
          <p:cNvSpPr/>
          <p:nvPr/>
        </p:nvSpPr>
        <p:spPr>
          <a:xfrm>
            <a:off x="1562100" y="5323696"/>
            <a:ext cx="4953000" cy="1077218"/>
          </a:xfrm>
          <a:prstGeom prst="rect">
            <a:avLst/>
          </a:prstGeom>
        </p:spPr>
        <p:txBody>
          <a:bodyPr>
            <a:spAutoFit/>
          </a:bodyPr>
          <a:lstStyle/>
          <a:p>
            <a:r>
              <a:rPr lang="en-US" altLang="ko-KR" sz="1600" dirty="0">
                <a:solidFill>
                  <a:srgbClr val="00C832"/>
                </a:solidFill>
                <a:latin typeface="Consolas" panose="020B0609020204030204" pitchFamily="49" charset="0"/>
              </a:rPr>
              <a:t>eureka: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enable-self-preservation:</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b="1" dirty="0">
                <a:solidFill>
                  <a:srgbClr val="094F05"/>
                </a:solidFill>
                <a:latin typeface="Consolas" panose="020B0609020204030204" pitchFamily="49" charset="0"/>
              </a:rPr>
              <a:t>    </a:t>
            </a:r>
            <a:r>
              <a:rPr lang="en-US" altLang="ko-KR" sz="1600" dirty="0" err="1">
                <a:solidFill>
                  <a:srgbClr val="00C832"/>
                </a:solidFill>
                <a:latin typeface="Consolas" panose="020B0609020204030204" pitchFamily="49" charset="0"/>
              </a:rPr>
              <a:t>evictionIntervalTime</a:t>
            </a:r>
            <a:r>
              <a:rPr lang="en-US" altLang="ko-KR" sz="1600" dirty="0">
                <a:solidFill>
                  <a:srgbClr val="00C832"/>
                </a:solidFill>
                <a:latin typeface="Consolas" panose="020B0609020204030204" pitchFamily="49" charset="0"/>
              </a:rPr>
              <a:t>:</a:t>
            </a:r>
            <a:r>
              <a:rPr lang="ko-KR" altLang="en-US" sz="1600" b="1" dirty="0">
                <a:solidFill>
                  <a:srgbClr val="094F05"/>
                </a:solidFill>
                <a:latin typeface="Consolas" panose="020B0609020204030204" pitchFamily="49" charset="0"/>
              </a:rPr>
              <a:t> </a:t>
            </a:r>
            <a:r>
              <a:rPr lang="en-US" altLang="ko-KR" sz="1600" b="1" dirty="0">
                <a:solidFill>
                  <a:srgbClr val="094F05"/>
                </a:solidFill>
                <a:latin typeface="Consolas" panose="020B0609020204030204" pitchFamily="49" charset="0"/>
              </a:rPr>
              <a:t>3000 </a:t>
            </a:r>
            <a:r>
              <a:rPr lang="en-US" altLang="ko-KR" sz="1600" b="1" dirty="0">
                <a:solidFill>
                  <a:srgbClr val="000000"/>
                </a:solidFill>
                <a:latin typeface="Consolas" panose="020B0609020204030204" pitchFamily="49" charset="0"/>
              </a:rPr>
              <a:t> </a:t>
            </a:r>
            <a:endParaRPr lang="ko-KR" altLang="en-US" dirty="0"/>
          </a:p>
        </p:txBody>
      </p:sp>
      <p:sp>
        <p:nvSpPr>
          <p:cNvPr id="19" name="말풍선: 사각형 18">
            <a:extLst>
              <a:ext uri="{FF2B5EF4-FFF2-40B4-BE49-F238E27FC236}">
                <a16:creationId xmlns:a16="http://schemas.microsoft.com/office/drawing/2014/main" id="{405154E5-220F-4F26-8C27-6BB39E6DF834}"/>
              </a:ext>
            </a:extLst>
          </p:cNvPr>
          <p:cNvSpPr/>
          <p:nvPr/>
        </p:nvSpPr>
        <p:spPr>
          <a:xfrm>
            <a:off x="6412670" y="5862305"/>
            <a:ext cx="2462389" cy="365125"/>
          </a:xfrm>
          <a:prstGeom prst="wedgeRectCallout">
            <a:avLst>
              <a:gd name="adj1" fmla="val -98165"/>
              <a:gd name="adj2" fmla="val 59100"/>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a:solidFill>
                  <a:srgbClr val="24292E"/>
                </a:solidFill>
                <a:latin typeface="+mn-ea"/>
                <a:cs typeface="Arial"/>
                <a:sym typeface="Arial"/>
              </a:rPr>
              <a:t>the unit of </a:t>
            </a:r>
            <a:r>
              <a:rPr lang="en-US" altLang="ko-KR" dirty="0" err="1">
                <a:solidFill>
                  <a:srgbClr val="24292E"/>
                </a:solidFill>
                <a:latin typeface="+mn-ea"/>
                <a:cs typeface="Arial"/>
                <a:sym typeface="Arial"/>
              </a:rPr>
              <a:t>mili</a:t>
            </a:r>
            <a:r>
              <a:rPr lang="en-US" altLang="ko-KR" dirty="0">
                <a:solidFill>
                  <a:srgbClr val="24292E"/>
                </a:solidFill>
                <a:latin typeface="+mn-ea"/>
                <a:cs typeface="Arial"/>
                <a:sym typeface="Arial"/>
              </a:rPr>
              <a:t> second</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383256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22</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To change the instance identifier</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52751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Each instance must send a unique identifiable ID to the server. </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is displayed in the status column for all service groups.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Eureka combines fields to create identifiers as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spring.cloud.client.hostname</a:t>
            </a:r>
            <a:r>
              <a:rPr lang="en-US" altLang="ko-KR" sz="2000" dirty="0">
                <a:solidFill>
                  <a:srgbClr val="24292E"/>
                </a:solidFill>
                <a:latin typeface="+mn-ea"/>
                <a:cs typeface="Arial"/>
                <a:sym typeface="Arial"/>
              </a:rPr>
              <a:t>}:${spring.application.name}:${</a:t>
            </a:r>
            <a:r>
              <a:rPr lang="en-US" altLang="ko-KR" sz="2000" dirty="0" err="1">
                <a:solidFill>
                  <a:srgbClr val="24292E"/>
                </a:solidFill>
                <a:latin typeface="+mn-ea"/>
                <a:cs typeface="Arial"/>
                <a:sym typeface="Arial"/>
              </a:rPr>
              <a:t>spring.application.instance_id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server.port</a:t>
            </a:r>
            <a:r>
              <a:rPr lang="en-US" altLang="ko-KR" sz="2000" dirty="0">
                <a:solidFill>
                  <a:srgbClr val="24292E"/>
                </a:solidFill>
                <a:latin typeface="+mn-ea"/>
                <a:cs typeface="Arial"/>
                <a:sym typeface="Arial"/>
              </a:rPr>
              <a: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above identifier can be easily overridden using the </a:t>
            </a:r>
            <a:r>
              <a:rPr lang="en-US" altLang="ko-KR" sz="2000" dirty="0" err="1">
                <a:solidFill>
                  <a:srgbClr val="24292E"/>
                </a:solidFill>
                <a:latin typeface="+mn-ea"/>
                <a:cs typeface="Arial"/>
                <a:sym typeface="Arial"/>
              </a:rPr>
              <a:t>eureka.instance.instanceId</a:t>
            </a:r>
            <a:r>
              <a:rPr lang="en-US" altLang="ko-KR" sz="2000" dirty="0">
                <a:solidFill>
                  <a:srgbClr val="24292E"/>
                </a:solidFill>
                <a:latin typeface="+mn-ea"/>
                <a:cs typeface="Arial"/>
                <a:sym typeface="Arial"/>
              </a:rPr>
              <a:t> property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Correction Example:</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FE6BED96-151F-4BF6-BFE2-8245590A3CE8}"/>
              </a:ext>
            </a:extLst>
          </p:cNvPr>
          <p:cNvSpPr/>
          <p:nvPr/>
        </p:nvSpPr>
        <p:spPr>
          <a:xfrm>
            <a:off x="1348576" y="4764244"/>
            <a:ext cx="7526483" cy="1477328"/>
          </a:xfrm>
          <a:prstGeom prst="rect">
            <a:avLst/>
          </a:prstGeom>
        </p:spPr>
        <p:txBody>
          <a:bodyPr wrap="square">
            <a:spAutoFit/>
          </a:bodyPr>
          <a:lstStyle/>
          <a:p>
            <a:r>
              <a:rPr lang="en-US" altLang="ko-KR" dirty="0">
                <a:solidFill>
                  <a:srgbClr val="00C832"/>
                </a:solidFill>
                <a:latin typeface="Consolas" panose="020B0609020204030204" pitchFamily="49" charset="0"/>
              </a:rPr>
              <a:t>server:</a:t>
            </a:r>
          </a:p>
          <a:p>
            <a:r>
              <a:rPr lang="en-US" altLang="ko-KR" dirty="0">
                <a:solidFill>
                  <a:srgbClr val="00C832"/>
                </a:solidFill>
                <a:latin typeface="Consolas" panose="020B0609020204030204" pitchFamily="49" charset="0"/>
              </a:rPr>
              <a:t>  port: </a:t>
            </a:r>
            <a:r>
              <a:rPr lang="en-US" altLang="ko-KR" dirty="0">
                <a:latin typeface="Consolas" panose="020B0609020204030204" pitchFamily="49" charset="0"/>
              </a:rPr>
              <a:t>808${SEQUENCE_NO}</a:t>
            </a:r>
          </a:p>
          <a:p>
            <a:r>
              <a:rPr lang="en-US" altLang="ko-KR" dirty="0">
                <a:solidFill>
                  <a:srgbClr val="00C832"/>
                </a:solidFill>
                <a:latin typeface="Consolas" panose="020B0609020204030204" pitchFamily="49" charset="0"/>
              </a:rPr>
              <a:t>eureka:</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instance: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instanceId</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${spring.application.name}-${SEQUENCE_NO}</a:t>
            </a:r>
            <a:endParaRPr lang="ko-KR" altLang="en-US" sz="2000" dirty="0"/>
          </a:p>
        </p:txBody>
      </p:sp>
    </p:spTree>
    <p:extLst>
      <p:ext uri="{BB962C8B-B14F-4D97-AF65-F5344CB8AC3E}">
        <p14:creationId xmlns:p14="http://schemas.microsoft.com/office/powerpoint/2010/main" val="331125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Prioritize IP Addresses</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52751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All instances are registered as hostnames by default.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it is common that there is no DNS for the servers that make up the microservice environment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the Eureka registration process, there is a plan to use the IP address of the service instead of the hostname when setting up the configuration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do this, set the </a:t>
            </a:r>
            <a:r>
              <a:rPr lang="en-US" altLang="ko-KR" sz="2000" dirty="0" err="1">
                <a:solidFill>
                  <a:srgbClr val="24292E"/>
                </a:solidFill>
                <a:latin typeface="+mn-ea"/>
                <a:cs typeface="Arial"/>
                <a:sym typeface="Arial"/>
              </a:rPr>
              <a:t>eureka.instance.preferIpAddress</a:t>
            </a:r>
            <a:r>
              <a:rPr lang="en-US" altLang="ko-KR" sz="2000" dirty="0">
                <a:solidFill>
                  <a:srgbClr val="24292E"/>
                </a:solidFill>
                <a:latin typeface="+mn-ea"/>
                <a:cs typeface="Arial"/>
                <a:sym typeface="Arial"/>
              </a:rPr>
              <a:t> attribute of the client to true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However, in this case, if the machine has at least one network interface, you can define a list of patterns that you ignore or like as follows</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1513252" y="5071461"/>
            <a:ext cx="3310362" cy="135421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inetutils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ignoredInterface</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 eth1*</a:t>
            </a:r>
            <a:endParaRPr lang="ko-KR" altLang="en-US" dirty="0"/>
          </a:p>
        </p:txBody>
      </p:sp>
      <p:sp>
        <p:nvSpPr>
          <p:cNvPr id="13" name="직사각형 12">
            <a:extLst>
              <a:ext uri="{FF2B5EF4-FFF2-40B4-BE49-F238E27FC236}">
                <a16:creationId xmlns:a16="http://schemas.microsoft.com/office/drawing/2014/main" id="{5B463E30-8EDE-4D50-AC00-65EA11F63391}"/>
              </a:ext>
            </a:extLst>
          </p:cNvPr>
          <p:cNvSpPr/>
          <p:nvPr/>
        </p:nvSpPr>
        <p:spPr>
          <a:xfrm>
            <a:off x="5420859" y="5002634"/>
            <a:ext cx="3310362" cy="135421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inetutils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preferredNetworks</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- 192.168</a:t>
            </a:r>
            <a:endParaRPr lang="ko-KR" altLang="en-US" dirty="0"/>
          </a:p>
        </p:txBody>
      </p:sp>
    </p:spTree>
    <p:extLst>
      <p:ext uri="{BB962C8B-B14F-4D97-AF65-F5344CB8AC3E}">
        <p14:creationId xmlns:p14="http://schemas.microsoft.com/office/powerpoint/2010/main" val="388376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Response Cache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74726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Eureka server caches responses by default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Cache is disabled every 30 seconds.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you call /eureka/apps immediately after the client app is registered, the registered app does not appear. After 30 seconds, an instance appears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response cache timeout can be overridden with </a:t>
            </a:r>
            <a:r>
              <a:rPr lang="en-US" altLang="ko-KR" sz="2000" dirty="0" err="1">
                <a:solidFill>
                  <a:srgbClr val="24292E"/>
                </a:solidFill>
                <a:latin typeface="+mn-ea"/>
                <a:cs typeface="Arial"/>
                <a:sym typeface="Arial"/>
              </a:rPr>
              <a:t>responseCacheUpdateIntervalMs</a:t>
            </a:r>
            <a:r>
              <a:rPr lang="en-US" altLang="ko-KR" sz="2000" dirty="0">
                <a:solidFill>
                  <a:srgbClr val="24292E"/>
                </a:solidFill>
                <a:latin typeface="+mn-ea"/>
                <a:cs typeface="Arial"/>
                <a:sym typeface="Arial"/>
              </a:rPr>
              <a:t> property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 side also cached Eureka registry. This cycle can be changed to </a:t>
            </a:r>
            <a:r>
              <a:rPr lang="en-US" altLang="ko-KR" sz="2000" dirty="0" err="1">
                <a:solidFill>
                  <a:srgbClr val="24292E"/>
                </a:solidFill>
                <a:latin typeface="+mn-ea"/>
                <a:cs typeface="Arial"/>
                <a:sym typeface="Arial"/>
              </a:rPr>
              <a:t>registerFetchIntervalSeconds</a:t>
            </a:r>
            <a:r>
              <a:rPr lang="en-US" altLang="ko-KR" sz="2000" dirty="0">
                <a:solidFill>
                  <a:srgbClr val="24292E"/>
                </a:solidFill>
                <a:latin typeface="+mn-ea"/>
                <a:cs typeface="Arial"/>
                <a:sym typeface="Arial"/>
              </a:rPr>
              <a:t> property</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1525525" y="4427085"/>
            <a:ext cx="7735076" cy="830997"/>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responseCacheUpdateIntervalMs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3000</a:t>
            </a:r>
          </a:p>
        </p:txBody>
      </p:sp>
      <p:sp>
        <p:nvSpPr>
          <p:cNvPr id="17" name="직사각형 16">
            <a:extLst>
              <a:ext uri="{FF2B5EF4-FFF2-40B4-BE49-F238E27FC236}">
                <a16:creationId xmlns:a16="http://schemas.microsoft.com/office/drawing/2014/main" id="{0224017C-B5B8-4C8B-8A18-28D5D1B8AB3F}"/>
              </a:ext>
            </a:extLst>
          </p:cNvPr>
          <p:cNvSpPr/>
          <p:nvPr/>
        </p:nvSpPr>
        <p:spPr>
          <a:xfrm>
            <a:off x="1610536" y="5545534"/>
            <a:ext cx="7735076" cy="1077218"/>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registryFetchIntervalSeconds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3</a:t>
            </a:r>
          </a:p>
          <a:p>
            <a:r>
              <a:rPr lang="en-US" altLang="ko-KR" sz="1600" dirty="0">
                <a:latin typeface="Consolas" panose="020B0609020204030204" pitchFamily="49" charset="0"/>
              </a:rPr>
              <a:t>    </a:t>
            </a:r>
            <a:r>
              <a:rPr lang="en-US" altLang="ko-KR" sz="1600" dirty="0" err="1">
                <a:solidFill>
                  <a:srgbClr val="00C832"/>
                </a:solidFill>
                <a:latin typeface="Consolas" panose="020B0609020204030204" pitchFamily="49" charset="0"/>
              </a:rPr>
              <a:t>shouldDisableDelta</a:t>
            </a:r>
            <a:r>
              <a:rPr lang="en-US" altLang="ko-KR" sz="1600" dirty="0">
                <a:solidFill>
                  <a:srgbClr val="00C832"/>
                </a:solidFill>
                <a:latin typeface="Consolas" panose="020B0609020204030204" pitchFamily="49" charset="0"/>
              </a:rPr>
              <a:t>:</a:t>
            </a:r>
            <a:r>
              <a:rPr lang="en-US" altLang="ko-KR" sz="1600" dirty="0">
                <a:latin typeface="Consolas" panose="020B0609020204030204" pitchFamily="49" charset="0"/>
              </a:rPr>
              <a:t> true</a:t>
            </a:r>
          </a:p>
        </p:txBody>
      </p:sp>
    </p:spTree>
    <p:extLst>
      <p:ext uri="{BB962C8B-B14F-4D97-AF65-F5344CB8AC3E}">
        <p14:creationId xmlns:p14="http://schemas.microsoft.com/office/powerpoint/2010/main" val="267687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Enable secure communication between client and server</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830997"/>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Minimum security may be applied to the discovery server using basic authentication to prevent unauthorized access.</a:t>
            </a:r>
            <a:endParaRPr lang="ko-KR" altLang="en-US" sz="2000" dirty="0">
              <a:solidFill>
                <a:srgbClr val="24292E"/>
              </a:solidFill>
              <a:latin typeface="+mn-ea"/>
              <a:cs typeface="Arial"/>
              <a:sym typeface="Arial"/>
            </a:endParaRPr>
          </a:p>
        </p:txBody>
      </p:sp>
      <p:sp>
        <p:nvSpPr>
          <p:cNvPr id="11" name="직사각형 10">
            <a:extLst>
              <a:ext uri="{FF2B5EF4-FFF2-40B4-BE49-F238E27FC236}">
                <a16:creationId xmlns:a16="http://schemas.microsoft.com/office/drawing/2014/main" id="{8993F1ED-4EC7-4269-918D-ADEBB72537DB}"/>
              </a:ext>
            </a:extLst>
          </p:cNvPr>
          <p:cNvSpPr/>
          <p:nvPr/>
        </p:nvSpPr>
        <p:spPr>
          <a:xfrm>
            <a:off x="6086013" y="3806047"/>
            <a:ext cx="3039576" cy="1569660"/>
          </a:xfrm>
          <a:prstGeom prst="rect">
            <a:avLst/>
          </a:prstGeom>
        </p:spPr>
        <p:txBody>
          <a:bodyPr wrap="square">
            <a:spAutoFit/>
          </a:bodyPr>
          <a:lstStyle/>
          <a:p>
            <a:r>
              <a:rPr lang="en-US" altLang="ko-KR" sz="1600" dirty="0">
                <a:solidFill>
                  <a:srgbClr val="00C832"/>
                </a:solidFill>
                <a:latin typeface="Consolas" panose="020B0609020204030204" pitchFamily="49" charset="0"/>
              </a:rPr>
              <a:t>security:</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basic:</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 </a:t>
            </a:r>
            <a:r>
              <a:rPr lang="en-US" altLang="ko-KR" sz="1600" dirty="0">
                <a:latin typeface="Consolas" panose="020B0609020204030204" pitchFamily="49" charset="0"/>
              </a:rPr>
              <a:t>true</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user:</a:t>
            </a:r>
          </a:p>
          <a:p>
            <a:r>
              <a:rPr lang="en-US" altLang="ko-KR" sz="1600" dirty="0">
                <a:solidFill>
                  <a:srgbClr val="00C832"/>
                </a:solidFill>
                <a:latin typeface="Consolas" panose="020B0609020204030204" pitchFamily="49" charset="0"/>
              </a:rPr>
              <a:t>    name: </a:t>
            </a:r>
            <a:r>
              <a:rPr lang="en-US" altLang="ko-KR" sz="1600" dirty="0">
                <a:latin typeface="Consolas" panose="020B0609020204030204" pitchFamily="49" charset="0"/>
              </a:rPr>
              <a:t>admin</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password: </a:t>
            </a:r>
            <a:r>
              <a:rPr lang="en-US" altLang="ko-KR" sz="1600" dirty="0">
                <a:latin typeface="Consolas" panose="020B0609020204030204" pitchFamily="49" charset="0"/>
              </a:rPr>
              <a:t>admin123</a:t>
            </a:r>
          </a:p>
        </p:txBody>
      </p:sp>
      <p:sp>
        <p:nvSpPr>
          <p:cNvPr id="5" name="직사각형 4">
            <a:extLst>
              <a:ext uri="{FF2B5EF4-FFF2-40B4-BE49-F238E27FC236}">
                <a16:creationId xmlns:a16="http://schemas.microsoft.com/office/drawing/2014/main" id="{8750D3B9-D8CF-4276-AA77-0085AF97827D}"/>
              </a:ext>
            </a:extLst>
          </p:cNvPr>
          <p:cNvSpPr/>
          <p:nvPr/>
        </p:nvSpPr>
        <p:spPr>
          <a:xfrm>
            <a:off x="1187747" y="2728829"/>
            <a:ext cx="7937842"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org.springframework.boot</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spring-cloud-starter-security</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13" name="직사각형 12">
            <a:extLst>
              <a:ext uri="{FF2B5EF4-FFF2-40B4-BE49-F238E27FC236}">
                <a16:creationId xmlns:a16="http://schemas.microsoft.com/office/drawing/2014/main" id="{D6E2A09A-F63F-4D0F-9857-2ED0B1B0C56B}"/>
              </a:ext>
            </a:extLst>
          </p:cNvPr>
          <p:cNvSpPr/>
          <p:nvPr/>
        </p:nvSpPr>
        <p:spPr>
          <a:xfrm>
            <a:off x="1187747" y="5247620"/>
            <a:ext cx="7409563" cy="1077218"/>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serverUrl</a:t>
            </a:r>
            <a:r>
              <a:rPr lang="en-US" altLang="ko-KR" sz="1600" dirty="0">
                <a:solidFill>
                  <a:srgbClr val="00C832"/>
                </a:solidFill>
                <a:latin typeface="Consolas" panose="020B0609020204030204" pitchFamily="49" charset="0"/>
              </a:rPr>
              <a:t>: </a:t>
            </a:r>
            <a:endParaRPr lang="en-US" altLang="ko-KR" sz="1600" dirty="0">
              <a:latin typeface="Consolas" panose="020B0609020204030204" pitchFamily="49" charset="0"/>
            </a:endParaRPr>
          </a:p>
          <a:p>
            <a:r>
              <a:rPr lang="en-US" altLang="ko-KR" sz="1600" dirty="0">
                <a:latin typeface="Consolas" panose="020B0609020204030204" pitchFamily="49" charset="0"/>
              </a:rPr>
              <a:t>      </a:t>
            </a:r>
            <a:r>
              <a:rPr lang="en-US" altLang="ko-KR" sz="1600" dirty="0" err="1">
                <a:solidFill>
                  <a:srgbClr val="00C832"/>
                </a:solidFill>
                <a:latin typeface="Consolas" panose="020B0609020204030204" pitchFamily="49" charset="0"/>
              </a:rPr>
              <a:t>defaultZone</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http://admin:admin123@localhost:8761/eureka/</a:t>
            </a:r>
          </a:p>
        </p:txBody>
      </p:sp>
    </p:spTree>
    <p:extLst>
      <p:ext uri="{BB962C8B-B14F-4D97-AF65-F5344CB8AC3E}">
        <p14:creationId xmlns:p14="http://schemas.microsoft.com/office/powerpoint/2010/main" val="330082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Register for a secure service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8785225" cy="219819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create a private certificate to enable SSL for the </a:t>
            </a:r>
            <a:r>
              <a:rPr lang="en-US" altLang="ko-KR" sz="2000" dirty="0" err="1">
                <a:solidFill>
                  <a:srgbClr val="24292E"/>
                </a:solidFill>
                <a:latin typeface="+mn-ea"/>
                <a:cs typeface="Arial"/>
                <a:sym typeface="Arial"/>
              </a:rPr>
              <a:t>Springboot</a:t>
            </a:r>
            <a:r>
              <a:rPr lang="en-US" altLang="ko-KR" sz="2000" dirty="0">
                <a:solidFill>
                  <a:srgbClr val="24292E"/>
                </a:solidFill>
                <a:latin typeface="+mn-ea"/>
                <a:cs typeface="Arial"/>
                <a:sym typeface="Arial"/>
              </a:rPr>
              <a:t> app</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keytool</a:t>
            </a:r>
            <a:r>
              <a:rPr lang="en-US" altLang="ko-KR" sz="2000" dirty="0">
                <a:solidFill>
                  <a:srgbClr val="24292E"/>
                </a:solidFill>
                <a:latin typeface="+mn-ea"/>
                <a:cs typeface="Arial"/>
                <a:sym typeface="Arial"/>
              </a:rPr>
              <a:t> –</a:t>
            </a:r>
            <a:r>
              <a:rPr lang="en-US" altLang="ko-KR" sz="2000" dirty="0" err="1">
                <a:solidFill>
                  <a:srgbClr val="24292E"/>
                </a:solidFill>
                <a:latin typeface="+mn-ea"/>
                <a:cs typeface="Arial"/>
                <a:sym typeface="Arial"/>
              </a:rPr>
              <a:t>genkey</a:t>
            </a:r>
            <a:r>
              <a:rPr lang="en-US" altLang="ko-KR" sz="2000" dirty="0">
                <a:solidFill>
                  <a:srgbClr val="24292E"/>
                </a:solidFill>
                <a:latin typeface="+mn-ea"/>
                <a:cs typeface="Arial"/>
                <a:sym typeface="Arial"/>
              </a:rPr>
              <a:t> –alias client –</a:t>
            </a:r>
            <a:r>
              <a:rPr lang="en-US" altLang="ko-KR" sz="2000" dirty="0" err="1">
                <a:solidFill>
                  <a:srgbClr val="24292E"/>
                </a:solidFill>
                <a:latin typeface="+mn-ea"/>
                <a:cs typeface="Arial"/>
                <a:sym typeface="Arial"/>
              </a:rPr>
              <a:t>storetype</a:t>
            </a:r>
            <a:r>
              <a:rPr lang="en-US" altLang="ko-KR" sz="2000" dirty="0">
                <a:solidFill>
                  <a:srgbClr val="24292E"/>
                </a:solidFill>
                <a:latin typeface="+mn-ea"/>
                <a:cs typeface="Arial"/>
                <a:sym typeface="Arial"/>
              </a:rPr>
              <a:t> PKCS12 –</a:t>
            </a:r>
            <a:r>
              <a:rPr lang="en-US" altLang="ko-KR" sz="2000" dirty="0" err="1">
                <a:solidFill>
                  <a:srgbClr val="24292E"/>
                </a:solidFill>
                <a:latin typeface="+mn-ea"/>
                <a:cs typeface="Arial"/>
                <a:sym typeface="Arial"/>
              </a:rPr>
              <a:t>keyalg</a:t>
            </a:r>
            <a:r>
              <a:rPr lang="en-US" altLang="ko-KR" sz="2000" dirty="0">
                <a:solidFill>
                  <a:srgbClr val="24292E"/>
                </a:solidFill>
                <a:latin typeface="+mn-ea"/>
                <a:cs typeface="Arial"/>
                <a:sym typeface="Arial"/>
              </a:rPr>
              <a:t> RSA –</a:t>
            </a:r>
            <a:r>
              <a:rPr lang="en-US" altLang="ko-KR" sz="2000" dirty="0" err="1">
                <a:solidFill>
                  <a:srgbClr val="24292E"/>
                </a:solidFill>
                <a:latin typeface="+mn-ea"/>
                <a:cs typeface="Arial"/>
                <a:sym typeface="Arial"/>
              </a:rPr>
              <a:t>keysize</a:t>
            </a:r>
            <a:r>
              <a:rPr lang="en-US" altLang="ko-KR" sz="2000" dirty="0">
                <a:solidFill>
                  <a:srgbClr val="24292E"/>
                </a:solidFill>
                <a:latin typeface="+mn-ea"/>
                <a:cs typeface="Arial"/>
                <a:sym typeface="Arial"/>
              </a:rPr>
              <a:t> 2048 –keystore keystore.p12 –validity 3650</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Enter data and copy the generated keystore file keystore.p12 to the </a:t>
            </a:r>
            <a:r>
              <a:rPr lang="en-US" altLang="ko-KR" sz="2000" dirty="0" err="1">
                <a:solidFill>
                  <a:srgbClr val="24292E"/>
                </a:solidFill>
                <a:latin typeface="+mn-ea"/>
                <a:cs typeface="Arial"/>
                <a:sym typeface="Arial"/>
              </a:rPr>
              <a:t>src</a:t>
            </a:r>
            <a:r>
              <a:rPr lang="en-US" altLang="ko-KR" sz="2000" dirty="0">
                <a:solidFill>
                  <a:srgbClr val="24292E"/>
                </a:solidFill>
                <a:latin typeface="+mn-ea"/>
                <a:cs typeface="Arial"/>
                <a:sym typeface="Arial"/>
              </a:rPr>
              <a:t>/main/resources folder in the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And use the configuration properties to enable HTTPS in the spring boot</a:t>
            </a:r>
            <a:endParaRPr lang="ko-KR" altLang="en-US" sz="2000" dirty="0">
              <a:solidFill>
                <a:srgbClr val="24292E"/>
              </a:solidFill>
              <a:latin typeface="+mn-ea"/>
              <a:cs typeface="Arial"/>
              <a:sym typeface="Arial"/>
            </a:endParaRPr>
          </a:p>
        </p:txBody>
      </p:sp>
      <p:sp>
        <p:nvSpPr>
          <p:cNvPr id="13" name="직사각형 12">
            <a:extLst>
              <a:ext uri="{FF2B5EF4-FFF2-40B4-BE49-F238E27FC236}">
                <a16:creationId xmlns:a16="http://schemas.microsoft.com/office/drawing/2014/main" id="{D6E2A09A-F63F-4D0F-9857-2ED0B1B0C56B}"/>
              </a:ext>
            </a:extLst>
          </p:cNvPr>
          <p:cNvSpPr/>
          <p:nvPr/>
        </p:nvSpPr>
        <p:spPr>
          <a:xfrm>
            <a:off x="1365717" y="4033139"/>
            <a:ext cx="7409563"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 </a:t>
            </a:r>
            <a:r>
              <a:rPr lang="en-US" altLang="ko-KR" sz="1600" dirty="0">
                <a:latin typeface="Consolas" panose="020B0609020204030204" pitchFamily="49" charset="0"/>
              </a:rPr>
              <a:t>${PORT:8081}</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ssl</a:t>
            </a:r>
            <a:r>
              <a:rPr lang="en-US" altLang="ko-KR" sz="1600" dirty="0">
                <a:solidFill>
                  <a:srgbClr val="00C832"/>
                </a:solidFill>
                <a:latin typeface="Consolas" panose="020B0609020204030204" pitchFamily="49" charset="0"/>
              </a:rPr>
              <a:t>: </a:t>
            </a:r>
            <a:endParaRPr lang="en-US" altLang="ko-KR" sz="1600" dirty="0">
              <a:latin typeface="Consolas" panose="020B0609020204030204" pitchFamily="49" charset="0"/>
            </a:endParaRP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key-store: </a:t>
            </a:r>
            <a:r>
              <a:rPr lang="en-US" altLang="ko-KR" sz="1600" dirty="0">
                <a:latin typeface="Consolas" panose="020B0609020204030204" pitchFamily="49" charset="0"/>
              </a:rPr>
              <a:t>classpath:keystore.p12</a:t>
            </a:r>
          </a:p>
          <a:p>
            <a:r>
              <a:rPr lang="en-US" altLang="ko-KR" sz="1600" dirty="0">
                <a:latin typeface="Consolas" panose="020B0609020204030204" pitchFamily="49" charset="0"/>
              </a:rPr>
              <a:t>      </a:t>
            </a:r>
            <a:r>
              <a:rPr lang="en-US" altLang="ko-KR" sz="1600" dirty="0">
                <a:solidFill>
                  <a:srgbClr val="00C832"/>
                </a:solidFill>
                <a:latin typeface="Consolas" panose="020B0609020204030204" pitchFamily="49" charset="0"/>
              </a:rPr>
              <a:t>key-store-password: </a:t>
            </a:r>
            <a:r>
              <a:rPr lang="en-US" altLang="ko-KR" sz="1600" dirty="0">
                <a:latin typeface="Consolas" panose="020B0609020204030204" pitchFamily="49" charset="0"/>
              </a:rPr>
              <a:t>123456</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keyStoreType</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RKCS12</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keyAlias</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client</a:t>
            </a:r>
          </a:p>
        </p:txBody>
      </p:sp>
    </p:spTree>
    <p:extLst>
      <p:ext uri="{BB962C8B-B14F-4D97-AF65-F5344CB8AC3E}">
        <p14:creationId xmlns:p14="http://schemas.microsoft.com/office/powerpoint/2010/main" val="167644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Register for a secure service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56822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also need to change the configuration of the Eureka client instance</a:t>
            </a:r>
            <a:endParaRPr lang="ko-KR" altLang="en-US" sz="2000" dirty="0">
              <a:solidFill>
                <a:srgbClr val="24292E"/>
              </a:solidFill>
              <a:latin typeface="+mn-ea"/>
              <a:cs typeface="Arial"/>
              <a:sym typeface="Arial"/>
            </a:endParaRPr>
          </a:p>
        </p:txBody>
      </p:sp>
      <p:sp>
        <p:nvSpPr>
          <p:cNvPr id="13" name="직사각형 12">
            <a:extLst>
              <a:ext uri="{FF2B5EF4-FFF2-40B4-BE49-F238E27FC236}">
                <a16:creationId xmlns:a16="http://schemas.microsoft.com/office/drawing/2014/main" id="{D6E2A09A-F63F-4D0F-9857-2ED0B1B0C56B}"/>
              </a:ext>
            </a:extLst>
          </p:cNvPr>
          <p:cNvSpPr/>
          <p:nvPr/>
        </p:nvSpPr>
        <p:spPr>
          <a:xfrm>
            <a:off x="1465496" y="2441946"/>
            <a:ext cx="8785225"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eureka:</a:t>
            </a:r>
          </a:p>
          <a:p>
            <a:r>
              <a:rPr lang="en-US" altLang="ko-KR" sz="1600" dirty="0">
                <a:solidFill>
                  <a:srgbClr val="00C832"/>
                </a:solidFill>
                <a:latin typeface="Consolas" panose="020B0609020204030204" pitchFamily="49" charset="0"/>
              </a:rPr>
              <a:t>  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securityPortEnabled</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true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nonSecurePortEnabled</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false</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statusPageUrl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https://${eureka.hostname}:${eureka.port}/info</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healthCheckUrl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https://${eureka.hostname}:${eureka.port}/health</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homePageUrl</a:t>
            </a:r>
            <a:r>
              <a:rPr lang="en-US" altLang="ko-KR" sz="1600" dirty="0">
                <a:solidFill>
                  <a:srgbClr val="00C832"/>
                </a:solidFill>
                <a:latin typeface="Consolas" panose="020B0609020204030204" pitchFamily="49" charset="0"/>
              </a:rPr>
              <a:t>: </a:t>
            </a:r>
            <a:r>
              <a:rPr lang="en-US" altLang="ko-KR" sz="1600" dirty="0">
                <a:latin typeface="Consolas" panose="020B0609020204030204" pitchFamily="49" charset="0"/>
              </a:rPr>
              <a:t>https://${eureka.hostname}:${eureka.port}/</a:t>
            </a:r>
          </a:p>
        </p:txBody>
      </p:sp>
    </p:spTree>
    <p:extLst>
      <p:ext uri="{BB962C8B-B14F-4D97-AF65-F5344CB8AC3E}">
        <p14:creationId xmlns:p14="http://schemas.microsoft.com/office/powerpoint/2010/main" val="3233461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Eureka</a:t>
            </a:r>
            <a:r>
              <a:rPr lang="ko-KR" altLang="en-US" dirty="0"/>
              <a:t> </a:t>
            </a:r>
            <a:r>
              <a:rPr lang="en-US" altLang="ko-KR" dirty="0"/>
              <a:t>API</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289560" y="1647482"/>
            <a:ext cx="9504150" cy="3563036"/>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 some cases, the Eureka API needs to be called directly. For example, if you created an app in a different programming language and if the service list information is required in the continuous distribution process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POST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 -&gt; Register the app in the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DELETE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-&gt; Delete apps from registry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PUT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a:t>
            </a:r>
            <a:r>
              <a:rPr lang="en-US" altLang="ko-KR" sz="2000" dirty="0" err="1">
                <a:solidFill>
                  <a:srgbClr val="24292E"/>
                </a:solidFill>
                <a:latin typeface="+mn-ea"/>
                <a:cs typeface="Arial"/>
                <a:sym typeface="Arial"/>
              </a:rPr>
              <a:t>instanceID</a:t>
            </a:r>
            <a:r>
              <a:rPr lang="en-US" altLang="ko-KR" sz="2000" dirty="0">
                <a:solidFill>
                  <a:srgbClr val="24292E"/>
                </a:solidFill>
                <a:latin typeface="+mn-ea"/>
                <a:cs typeface="Arial"/>
                <a:sym typeface="Arial"/>
              </a:rPr>
              <a:t> -&gt; Send hit bits to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/eureka/apps -&gt; Look up all registered service instances details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GET /eureka/apps/</a:t>
            </a:r>
            <a:r>
              <a:rPr lang="en-US" altLang="ko-KR" sz="2000" dirty="0" err="1">
                <a:solidFill>
                  <a:srgbClr val="24292E"/>
                </a:solidFill>
                <a:latin typeface="+mn-ea"/>
                <a:cs typeface="Arial"/>
                <a:sym typeface="Arial"/>
              </a:rPr>
              <a:t>appID</a:t>
            </a:r>
            <a:r>
              <a:rPr lang="en-US" altLang="ko-KR" sz="2000" dirty="0">
                <a:solidFill>
                  <a:srgbClr val="24292E"/>
                </a:solidFill>
                <a:latin typeface="+mn-ea"/>
                <a:cs typeface="Arial"/>
                <a:sym typeface="Arial"/>
              </a:rPr>
              <a:t> -&gt; Look up details of all instances of a particular service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178992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29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Solution Architecture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4179239" y="191188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325484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3" name="사각형: 둥근 모서리 12">
            <a:extLst>
              <a:ext uri="{FF2B5EF4-FFF2-40B4-BE49-F238E27FC236}">
                <a16:creationId xmlns:a16="http://schemas.microsoft.com/office/drawing/2014/main" id="{53BDD036-EAEC-4875-87F2-D4EE90520E3C}"/>
              </a:ext>
            </a:extLst>
          </p:cNvPr>
          <p:cNvSpPr/>
          <p:nvPr/>
        </p:nvSpPr>
        <p:spPr>
          <a:xfrm>
            <a:off x="4177164" y="3254845"/>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58CDD038-26B5-4A59-8F8A-F89BF32B1713}"/>
              </a:ext>
            </a:extLst>
          </p:cNvPr>
          <p:cNvSpPr/>
          <p:nvPr/>
        </p:nvSpPr>
        <p:spPr>
          <a:xfrm>
            <a:off x="7054353" y="321086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4597806"/>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19" name="사각형: 둥근 모서리 18">
            <a:extLst>
              <a:ext uri="{FF2B5EF4-FFF2-40B4-BE49-F238E27FC236}">
                <a16:creationId xmlns:a16="http://schemas.microsoft.com/office/drawing/2014/main" id="{BCB11B0D-251F-434D-A104-37CCE95DFC5F}"/>
              </a:ext>
            </a:extLst>
          </p:cNvPr>
          <p:cNvSpPr/>
          <p:nvPr/>
        </p:nvSpPr>
        <p:spPr>
          <a:xfrm>
            <a:off x="4230298" y="461952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D9FE1D66-D440-4294-8C8E-92A63668E31B}"/>
              </a:ext>
            </a:extLst>
          </p:cNvPr>
          <p:cNvSpPr/>
          <p:nvPr/>
        </p:nvSpPr>
        <p:spPr>
          <a:xfrm>
            <a:off x="7140270" y="4597806"/>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3991275"/>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D2D958A-7072-4B1B-BAF7-2D453E4C9F2C}"/>
              </a:ext>
            </a:extLst>
          </p:cNvPr>
          <p:cNvCxnSpPr/>
          <p:nvPr/>
        </p:nvCxnSpPr>
        <p:spPr>
          <a:xfrm>
            <a:off x="5237775" y="3991274"/>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554FB73C-F6C8-4C5A-ACC0-FBEDF03846B8}"/>
              </a:ext>
            </a:extLst>
          </p:cNvPr>
          <p:cNvCxnSpPr/>
          <p:nvPr/>
        </p:nvCxnSpPr>
        <p:spPr>
          <a:xfrm>
            <a:off x="8147747" y="3947294"/>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p:cNvCxnSpPr>
          <p:nvPr/>
        </p:nvCxnSpPr>
        <p:spPr>
          <a:xfrm flipH="1">
            <a:off x="3441757" y="4994108"/>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0368C85-ED70-4326-AA3D-1836C9FF10DF}"/>
              </a:ext>
            </a:extLst>
          </p:cNvPr>
          <p:cNvCxnSpPr>
            <a:cxnSpLocks/>
          </p:cNvCxnSpPr>
          <p:nvPr/>
        </p:nvCxnSpPr>
        <p:spPr>
          <a:xfrm flipH="1">
            <a:off x="6313857" y="4979472"/>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0DA042FD-8DF9-43D5-8E98-C2448C4E5AA1}"/>
              </a:ext>
            </a:extLst>
          </p:cNvPr>
          <p:cNvCxnSpPr>
            <a:stCxn id="5" idx="1"/>
            <a:endCxn id="11" idx="0"/>
          </p:cNvCxnSpPr>
          <p:nvPr/>
        </p:nvCxnSpPr>
        <p:spPr>
          <a:xfrm rot="10800000" flipV="1">
            <a:off x="2429167" y="2280099"/>
            <a:ext cx="1750072" cy="9747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3CAB975-0C80-43C7-8508-65EA2EC87331}"/>
              </a:ext>
            </a:extLst>
          </p:cNvPr>
          <p:cNvCxnSpPr>
            <a:stCxn id="5" idx="3"/>
            <a:endCxn id="17" idx="0"/>
          </p:cNvCxnSpPr>
          <p:nvPr/>
        </p:nvCxnSpPr>
        <p:spPr>
          <a:xfrm>
            <a:off x="6204420" y="2280100"/>
            <a:ext cx="1862524" cy="930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CC65547-094C-4490-AC5C-5DB7E16D12F5}"/>
              </a:ext>
            </a:extLst>
          </p:cNvPr>
          <p:cNvCxnSpPr>
            <a:stCxn id="5" idx="2"/>
            <a:endCxn id="13" idx="0"/>
          </p:cNvCxnSpPr>
          <p:nvPr/>
        </p:nvCxnSpPr>
        <p:spPr>
          <a:xfrm flipH="1">
            <a:off x="5189755" y="2648315"/>
            <a:ext cx="2075" cy="60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945718"/>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1603618" y="5727556"/>
            <a:ext cx="1646989"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cluster1</a:t>
            </a:r>
            <a:endParaRPr lang="ko-KR" altLang="en-US" sz="1400" dirty="0">
              <a:latin typeface="KoPub돋움체 Medium"/>
              <a:ea typeface="KoPub돋움체 Medium"/>
            </a:endParaRPr>
          </a:p>
        </p:txBody>
      </p:sp>
      <p:sp>
        <p:nvSpPr>
          <p:cNvPr id="26" name="직사각형 25">
            <a:extLst>
              <a:ext uri="{FF2B5EF4-FFF2-40B4-BE49-F238E27FC236}">
                <a16:creationId xmlns:a16="http://schemas.microsoft.com/office/drawing/2014/main" id="{2EE78B32-8C26-4EA5-B71A-9FFA0FF2F4EA}"/>
              </a:ext>
            </a:extLst>
          </p:cNvPr>
          <p:cNvSpPr/>
          <p:nvPr/>
        </p:nvSpPr>
        <p:spPr>
          <a:xfrm>
            <a:off x="4053265" y="2935261"/>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6639590D-EAD8-490D-BD71-FFBBC9D72A64}"/>
              </a:ext>
            </a:extLst>
          </p:cNvPr>
          <p:cNvSpPr txBox="1"/>
          <p:nvPr/>
        </p:nvSpPr>
        <p:spPr>
          <a:xfrm>
            <a:off x="4384578" y="5717099"/>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cluster2</a:t>
            </a:r>
            <a:endParaRPr lang="ko-KR" altLang="en-US" sz="1400" dirty="0">
              <a:latin typeface="KoPub돋움체 Medium"/>
              <a:ea typeface="KoPub돋움체 Medium"/>
            </a:endParaRPr>
          </a:p>
        </p:txBody>
      </p:sp>
      <p:sp>
        <p:nvSpPr>
          <p:cNvPr id="30" name="직사각형 29">
            <a:extLst>
              <a:ext uri="{FF2B5EF4-FFF2-40B4-BE49-F238E27FC236}">
                <a16:creationId xmlns:a16="http://schemas.microsoft.com/office/drawing/2014/main" id="{29BE541F-A6EF-4705-81C5-80D38F8236C1}"/>
              </a:ext>
            </a:extLst>
          </p:cNvPr>
          <p:cNvSpPr/>
          <p:nvPr/>
        </p:nvSpPr>
        <p:spPr>
          <a:xfrm>
            <a:off x="6912135" y="2930940"/>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1FA0391D-D5E6-4E54-9DDB-16F488469B34}"/>
              </a:ext>
            </a:extLst>
          </p:cNvPr>
          <p:cNvSpPr txBox="1"/>
          <p:nvPr/>
        </p:nvSpPr>
        <p:spPr>
          <a:xfrm>
            <a:off x="7243448" y="5712778"/>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384952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err="1"/>
              <a:t>Zuul</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11094" y="1633084"/>
            <a:ext cx="8785225" cy="2208623"/>
          </a:xfrm>
          <a:prstGeom prst="roundRect">
            <a:avLst>
              <a:gd name="adj" fmla="val 523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Routing, server-side load balancing, and some filtering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Active for authentication, load average distribution, static response processing, load testing,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a:t>
            </a:r>
            <a:r>
              <a:rPr lang="en-US" altLang="ko-KR" sz="2000" dirty="0" err="1">
                <a:solidFill>
                  <a:srgbClr val="24292E"/>
                </a:solidFill>
                <a:latin typeface="+mn-ea"/>
                <a:cs typeface="Arial"/>
                <a:sym typeface="Arial"/>
              </a:rPr>
              <a:t>zuul</a:t>
            </a:r>
            <a:r>
              <a:rPr lang="en-US" altLang="ko-KR" sz="2000" dirty="0">
                <a:solidFill>
                  <a:srgbClr val="24292E"/>
                </a:solidFill>
                <a:latin typeface="+mn-ea"/>
                <a:cs typeface="Arial"/>
                <a:sym typeface="Arial"/>
              </a:rPr>
              <a:t> to include in a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 discovery client in class path to communicate with Eureka server because network information for each service is required</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206081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sp>
        <p:nvSpPr>
          <p:cNvPr id="32" name="텍스트 개체 틀 3">
            <a:extLst>
              <a:ext uri="{FF2B5EF4-FFF2-40B4-BE49-F238E27FC236}">
                <a16:creationId xmlns:a16="http://schemas.microsoft.com/office/drawing/2014/main" id="{D5DA4876-8EEA-4DB4-A7B6-439AFB66CB25}"/>
              </a:ext>
            </a:extLst>
          </p:cNvPr>
          <p:cNvSpPr>
            <a:spLocks noGrp="1"/>
          </p:cNvSpPr>
          <p:nvPr>
            <p:ph type="body" sz="quarter" idx="13"/>
          </p:nvPr>
        </p:nvSpPr>
        <p:spPr>
          <a:xfrm>
            <a:off x="767041" y="1067765"/>
            <a:ext cx="8980272" cy="553998"/>
          </a:xfrm>
        </p:spPr>
        <p:txBody>
          <a:bodyPr/>
          <a:lstStyle/>
          <a:p>
            <a:r>
              <a:rPr lang="en-US" altLang="ko-KR" dirty="0"/>
              <a:t>Example Solution Architecture: </a:t>
            </a:r>
            <a:r>
              <a:rPr lang="en-US" altLang="ko-KR" dirty="0" err="1"/>
              <a:t>application.yaml</a:t>
            </a:r>
            <a:r>
              <a:rPr lang="en-US" altLang="ko-KR" dirty="0"/>
              <a:t> for 1 G/W =&gt; request </a:t>
            </a:r>
            <a:r>
              <a:rPr lang="en-US" altLang="ko-KR" dirty="0" err="1"/>
              <a:t>envenly</a:t>
            </a:r>
            <a:r>
              <a:rPr lang="en-US" altLang="ko-KR" dirty="0"/>
              <a:t> distributed</a:t>
            </a:r>
            <a:endParaRPr lang="ko-KR" altLang="en-US" dirty="0"/>
          </a:p>
        </p:txBody>
      </p:sp>
      <p:grpSp>
        <p:nvGrpSpPr>
          <p:cNvPr id="33" name="그룹 32">
            <a:extLst>
              <a:ext uri="{FF2B5EF4-FFF2-40B4-BE49-F238E27FC236}">
                <a16:creationId xmlns:a16="http://schemas.microsoft.com/office/drawing/2014/main" id="{1E150A91-1776-4989-8044-B23CE9C5D768}"/>
              </a:ext>
            </a:extLst>
          </p:cNvPr>
          <p:cNvGrpSpPr/>
          <p:nvPr/>
        </p:nvGrpSpPr>
        <p:grpSpPr>
          <a:xfrm>
            <a:off x="411094" y="1247700"/>
            <a:ext cx="182382" cy="138112"/>
            <a:chOff x="435418" y="842963"/>
            <a:chExt cx="168353" cy="138112"/>
          </a:xfrm>
        </p:grpSpPr>
        <p:sp>
          <p:nvSpPr>
            <p:cNvPr id="34" name="갈매기형 수장 23">
              <a:extLst>
                <a:ext uri="{FF2B5EF4-FFF2-40B4-BE49-F238E27FC236}">
                  <a16:creationId xmlns:a16="http://schemas.microsoft.com/office/drawing/2014/main" id="{8C3AEA2F-C075-4616-AD46-D32AF688F6F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35" name="갈매기형 수장 24">
              <a:extLst>
                <a:ext uri="{FF2B5EF4-FFF2-40B4-BE49-F238E27FC236}">
                  <a16:creationId xmlns:a16="http://schemas.microsoft.com/office/drawing/2014/main" id="{C715F6DC-866A-41C3-B34A-D1C6E5D445F8}"/>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36" name="직사각형 35">
            <a:extLst>
              <a:ext uri="{FF2B5EF4-FFF2-40B4-BE49-F238E27FC236}">
                <a16:creationId xmlns:a16="http://schemas.microsoft.com/office/drawing/2014/main" id="{BF639ABA-C985-43CD-B225-C495C2C4F7B7}"/>
              </a:ext>
            </a:extLst>
          </p:cNvPr>
          <p:cNvSpPr/>
          <p:nvPr/>
        </p:nvSpPr>
        <p:spPr>
          <a:xfrm>
            <a:off x="1269207" y="1875661"/>
            <a:ext cx="7796214" cy="5016758"/>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gateway-service</a:t>
            </a:r>
          </a:p>
          <a:p>
            <a:endParaRPr lang="ko-KR" altLang="en-US" sz="1600" dirty="0">
              <a:latin typeface="Consolas" panose="020B0609020204030204" pitchFamily="49" charset="0"/>
            </a:endParaRPr>
          </a:p>
          <a:p>
            <a:r>
              <a:rPr lang="en-US" altLang="ko-KR" sz="1600" dirty="0" err="1">
                <a:solidFill>
                  <a:srgbClr val="00C832"/>
                </a:solidFill>
                <a:latin typeface="Consolas" panose="020B0609020204030204" pitchFamily="49" charset="0"/>
              </a:rPr>
              <a:t>zuul</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prefix:</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api</a:t>
            </a:r>
            <a:endParaRPr lang="en-US" altLang="ko-KR" sz="1600"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routes: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path:</a:t>
            </a:r>
            <a:r>
              <a:rPr lang="en-US" altLang="ko-KR" sz="1600" dirty="0">
                <a:solidFill>
                  <a:srgbClr val="000000"/>
                </a:solidFill>
                <a:latin typeface="Consolas" panose="020B0609020204030204" pitchFamily="49" charset="0"/>
              </a:rPr>
              <a:t> /client/</a:t>
            </a:r>
            <a:r>
              <a:rPr lang="en-US" altLang="ko-KR" sz="1600" dirty="0">
                <a:solidFill>
                  <a:srgbClr val="AF00FF"/>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serviceId</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client-service        </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${PORT:8765}</a:t>
            </a:r>
            <a:endParaRPr lang="ko-KR" altLang="en-US" dirty="0"/>
          </a:p>
        </p:txBody>
      </p:sp>
    </p:spTree>
    <p:extLst>
      <p:ext uri="{BB962C8B-B14F-4D97-AF65-F5344CB8AC3E}">
        <p14:creationId xmlns:p14="http://schemas.microsoft.com/office/powerpoint/2010/main" val="422204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0"/>
            <a:ext cx="9172638" cy="3525975"/>
          </a:xfrm>
          <a:prstGeom prst="roundRect">
            <a:avLst>
              <a:gd name="adj" fmla="val 390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High availability with multiple discovery servers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Define three profiles for each instance of the discovery service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running the Eureka server embedded in the spring boot application, it must be enabled by specifying a profile to the -</a:t>
            </a:r>
            <a:r>
              <a:rPr lang="en-US" altLang="ko-KR" sz="2000" dirty="0" err="1">
                <a:solidFill>
                  <a:srgbClr val="24292E"/>
                </a:solidFill>
                <a:latin typeface="+mn-ea"/>
                <a:cs typeface="Arial"/>
                <a:sym typeface="Arial"/>
              </a:rPr>
              <a:t>Dspring.profiles.active</a:t>
            </a:r>
            <a:r>
              <a:rPr lang="en-US" altLang="ko-KR" sz="2000" dirty="0">
                <a:solidFill>
                  <a:srgbClr val="24292E"/>
                </a:solidFill>
                <a:latin typeface="+mn-ea"/>
                <a:cs typeface="Arial"/>
                <a:sym typeface="Arial"/>
              </a:rPr>
              <a:t>=peer[n] VM factor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For client execution, the VM factor is given a value of -</a:t>
            </a:r>
            <a:r>
              <a:rPr lang="en-US" altLang="ko-KR" sz="2000" dirty="0" err="1">
                <a:solidFill>
                  <a:srgbClr val="24292E"/>
                </a:solidFill>
                <a:latin typeface="+mn-ea"/>
                <a:cs typeface="Arial"/>
                <a:sym typeface="Arial"/>
              </a:rPr>
              <a:t>Dspring.profiles.active</a:t>
            </a:r>
            <a:r>
              <a:rPr lang="en-US" altLang="ko-KR" sz="2000" dirty="0">
                <a:solidFill>
                  <a:srgbClr val="24292E"/>
                </a:solidFill>
                <a:latin typeface="+mn-ea"/>
                <a:cs typeface="Arial"/>
                <a:sym typeface="Arial"/>
              </a:rPr>
              <a:t>=zone[n]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-Xmx192m can also be added for memory adjustment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order of addresses given to the </a:t>
            </a:r>
            <a:r>
              <a:rPr lang="en-US" altLang="ko-KR" sz="2000" dirty="0" err="1">
                <a:solidFill>
                  <a:srgbClr val="24292E"/>
                </a:solidFill>
                <a:latin typeface="+mn-ea"/>
                <a:cs typeface="Arial"/>
                <a:sym typeface="Arial"/>
              </a:rPr>
              <a:t>defaultZone</a:t>
            </a:r>
            <a:r>
              <a:rPr lang="en-US" altLang="ko-KR" sz="2000" dirty="0">
                <a:solidFill>
                  <a:srgbClr val="24292E"/>
                </a:solidFill>
                <a:latin typeface="+mn-ea"/>
                <a:cs typeface="Arial"/>
                <a:sym typeface="Arial"/>
              </a:rPr>
              <a:t> determines the order of attempts to connect to other discovery services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101259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32</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(Server-side Settings)</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80262B71-EA64-4D2F-9376-56E9B6B244AB}"/>
              </a:ext>
            </a:extLst>
          </p:cNvPr>
          <p:cNvSpPr/>
          <p:nvPr/>
        </p:nvSpPr>
        <p:spPr>
          <a:xfrm>
            <a:off x="593476" y="1581896"/>
            <a:ext cx="9922369" cy="4524315"/>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discovery-service</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peer1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hostname:</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http://localhost:8762/eureka/,http://localhost:8763/eureka/</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${PORT:8761}</a:t>
            </a:r>
          </a:p>
          <a:p>
            <a:endParaRPr lang="ko-KR" altLang="en-US" sz="1600" dirty="0">
              <a:latin typeface="Consolas" panose="020B0609020204030204" pitchFamily="49" charset="0"/>
            </a:endParaRPr>
          </a:p>
        </p:txBody>
      </p:sp>
    </p:spTree>
    <p:extLst>
      <p:ext uri="{BB962C8B-B14F-4D97-AF65-F5344CB8AC3E}">
        <p14:creationId xmlns:p14="http://schemas.microsoft.com/office/powerpoint/2010/main" val="328514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33</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73171" y="1247700"/>
            <a:ext cx="8980272" cy="682944"/>
          </a:xfrm>
        </p:spPr>
        <p:txBody>
          <a:bodyPr/>
          <a:lstStyle/>
          <a:p>
            <a:r>
              <a:rPr lang="en-US" altLang="ko-KR" dirty="0"/>
              <a:t>Example App Development</a:t>
            </a:r>
          </a:p>
          <a:p>
            <a:r>
              <a:rPr lang="en-US" altLang="ko-KR" dirty="0"/>
              <a:t>(Setting up on the server side)</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80262B71-EA64-4D2F-9376-56E9B6B244AB}"/>
              </a:ext>
            </a:extLst>
          </p:cNvPr>
          <p:cNvSpPr/>
          <p:nvPr/>
        </p:nvSpPr>
        <p:spPr>
          <a:xfrm>
            <a:off x="4363034" y="212451"/>
            <a:ext cx="5651878" cy="6555641"/>
          </a:xfrm>
          <a:prstGeom prst="rect">
            <a:avLst/>
          </a:prstGeom>
        </p:spPr>
        <p:txBody>
          <a:bodyPr wrap="square">
            <a:spAutoFit/>
          </a:bodyPr>
          <a:lstStyle/>
          <a:p>
            <a:r>
              <a:rPr lang="en-US" altLang="ko-KR" sz="1400" dirty="0">
                <a:solidFill>
                  <a:srgbClr val="000000"/>
                </a:solidFill>
                <a:latin typeface="Consolas" panose="020B0609020204030204" pitchFamily="49" charset="0"/>
              </a:rPr>
              <a:t>---</a:t>
            </a:r>
          </a:p>
          <a:p>
            <a:r>
              <a:rPr lang="en-US" altLang="ko-KR" sz="1400" dirty="0">
                <a:solidFill>
                  <a:srgbClr val="00C832"/>
                </a:solidFill>
                <a:latin typeface="Consolas" panose="020B0609020204030204" pitchFamily="49" charset="0"/>
              </a:rPr>
              <a:t>spring:</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profiles:</a:t>
            </a:r>
            <a:r>
              <a:rPr lang="en-US" altLang="ko-KR" sz="1400" dirty="0">
                <a:solidFill>
                  <a:srgbClr val="000000"/>
                </a:solidFill>
                <a:latin typeface="Consolas" panose="020B0609020204030204" pitchFamily="49" charset="0"/>
              </a:rPr>
              <a:t> peer2</a:t>
            </a:r>
          </a:p>
          <a:p>
            <a:r>
              <a:rPr lang="en-US" altLang="ko-KR" sz="1400" dirty="0">
                <a:solidFill>
                  <a:srgbClr val="00C832"/>
                </a:solidFill>
                <a:latin typeface="Consolas" panose="020B0609020204030204" pitchFamily="49" charset="0"/>
              </a:rPr>
              <a:t>eureka:</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instance:</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hostname:</a:t>
            </a:r>
            <a:r>
              <a:rPr lang="en-US" altLang="ko-KR" sz="1400" dirty="0">
                <a:solidFill>
                  <a:srgbClr val="000000"/>
                </a:solidFill>
                <a:latin typeface="Consolas" panose="020B0609020204030204" pitchFamily="49" charset="0"/>
              </a:rPr>
              <a:t> peer2</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metadataMap</a:t>
            </a:r>
            <a:r>
              <a:rPr lang="en-US" altLang="ko-KR" sz="1400" dirty="0">
                <a:solidFill>
                  <a:srgbClr val="00C832"/>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zone:</a:t>
            </a:r>
            <a:r>
              <a:rPr lang="en-US" altLang="ko-KR" sz="1400" dirty="0">
                <a:solidFill>
                  <a:srgbClr val="000000"/>
                </a:solidFill>
                <a:latin typeface="Consolas" panose="020B0609020204030204" pitchFamily="49" charset="0"/>
              </a:rPr>
              <a:t> zone2</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client:</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serviceUrl</a:t>
            </a:r>
            <a:r>
              <a:rPr lang="en-US" altLang="ko-KR" sz="1400" dirty="0">
                <a:solidFill>
                  <a:srgbClr val="00C832"/>
                </a:solidFill>
                <a:latin typeface="Consolas" panose="020B0609020204030204" pitchFamily="49" charset="0"/>
              </a:rPr>
              <a:t>:</a:t>
            </a:r>
          </a:p>
          <a:p>
            <a:r>
              <a:rPr lang="it-IT" altLang="ko-KR" sz="1400" dirty="0">
                <a:solidFill>
                  <a:srgbClr val="000000"/>
                </a:solidFill>
                <a:latin typeface="Consolas" panose="020B0609020204030204" pitchFamily="49" charset="0"/>
              </a:rPr>
              <a:t>      </a:t>
            </a:r>
            <a:r>
              <a:rPr lang="it-IT" altLang="ko-KR" sz="1400" dirty="0">
                <a:solidFill>
                  <a:srgbClr val="00C832"/>
                </a:solidFill>
                <a:latin typeface="Consolas" panose="020B0609020204030204" pitchFamily="49" charset="0"/>
              </a:rPr>
              <a:t>defaultZone:</a:t>
            </a:r>
            <a:r>
              <a:rPr lang="it-IT" altLang="ko-KR" sz="1400" dirty="0">
                <a:solidFill>
                  <a:srgbClr val="000000"/>
                </a:solidFill>
                <a:latin typeface="Consolas" panose="020B0609020204030204" pitchFamily="49" charset="0"/>
              </a:rPr>
              <a:t> http://localhost:8761/eureka/,http://localhost:8763/eureka/</a:t>
            </a:r>
          </a:p>
          <a:p>
            <a:r>
              <a:rPr lang="en-US" altLang="ko-KR" sz="1400" dirty="0">
                <a:solidFill>
                  <a:srgbClr val="00C832"/>
                </a:solidFill>
                <a:latin typeface="Consolas" panose="020B0609020204030204" pitchFamily="49" charset="0"/>
              </a:rPr>
              <a:t>server:</a:t>
            </a:r>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port:</a:t>
            </a:r>
            <a:r>
              <a:rPr lang="en-US" altLang="ko-KR" sz="1400" dirty="0">
                <a:solidFill>
                  <a:srgbClr val="000000"/>
                </a:solidFill>
                <a:latin typeface="Consolas" panose="020B0609020204030204" pitchFamily="49" charset="0"/>
              </a:rPr>
              <a:t> ${PORT:8762}</a:t>
            </a:r>
            <a:endParaRPr lang="ko-KR" altLang="en-US" sz="1400" dirty="0">
              <a:solidFill>
                <a:srgbClr val="000000"/>
              </a:solidFill>
              <a:latin typeface="Consolas" panose="020B0609020204030204" pitchFamily="49" charset="0"/>
            </a:endParaRPr>
          </a:p>
          <a:p>
            <a:r>
              <a:rPr lang="en-US" altLang="ko-KR" sz="1400" dirty="0">
                <a:solidFill>
                  <a:srgbClr val="000000"/>
                </a:solidFill>
                <a:latin typeface="Consolas" panose="020B0609020204030204" pitchFamily="49" charset="0"/>
              </a:rPr>
              <a:t>---</a:t>
            </a:r>
          </a:p>
          <a:p>
            <a:r>
              <a:rPr lang="en-US" altLang="ko-KR" sz="1400" dirty="0">
                <a:solidFill>
                  <a:srgbClr val="00C832"/>
                </a:solidFill>
                <a:latin typeface="Consolas" panose="020B0609020204030204" pitchFamily="49" charset="0"/>
              </a:rPr>
              <a:t>spring:</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profiles:</a:t>
            </a:r>
            <a:r>
              <a:rPr lang="en-US" altLang="ko-KR" sz="1400" dirty="0">
                <a:solidFill>
                  <a:srgbClr val="000000"/>
                </a:solidFill>
                <a:latin typeface="Consolas" panose="020B0609020204030204" pitchFamily="49" charset="0"/>
              </a:rPr>
              <a:t> peer3</a:t>
            </a:r>
          </a:p>
          <a:p>
            <a:r>
              <a:rPr lang="en-US" altLang="ko-KR" sz="1400" dirty="0">
                <a:solidFill>
                  <a:srgbClr val="00C832"/>
                </a:solidFill>
                <a:latin typeface="Consolas" panose="020B0609020204030204" pitchFamily="49" charset="0"/>
              </a:rPr>
              <a:t>eureka:</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instance:</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hostname:</a:t>
            </a:r>
            <a:r>
              <a:rPr lang="en-US" altLang="ko-KR" sz="1400" dirty="0">
                <a:solidFill>
                  <a:srgbClr val="000000"/>
                </a:solidFill>
                <a:latin typeface="Consolas" panose="020B0609020204030204" pitchFamily="49" charset="0"/>
              </a:rPr>
              <a:t> peer3</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metadataMap</a:t>
            </a:r>
            <a:r>
              <a:rPr lang="en-US" altLang="ko-KR" sz="1400" dirty="0">
                <a:solidFill>
                  <a:srgbClr val="00C832"/>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zone:</a:t>
            </a:r>
            <a:r>
              <a:rPr lang="en-US" altLang="ko-KR" sz="1400" dirty="0">
                <a:solidFill>
                  <a:srgbClr val="000000"/>
                </a:solidFill>
                <a:latin typeface="Consolas" panose="020B0609020204030204" pitchFamily="49" charset="0"/>
              </a:rPr>
              <a:t> zone3</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client:</a:t>
            </a:r>
          </a:p>
          <a:p>
            <a:r>
              <a:rPr lang="en-US" altLang="ko-KR" sz="1400" dirty="0">
                <a:solidFill>
                  <a:srgbClr val="000000"/>
                </a:solidFill>
                <a:latin typeface="Consolas" panose="020B0609020204030204" pitchFamily="49" charset="0"/>
              </a:rPr>
              <a:t>    </a:t>
            </a:r>
            <a:r>
              <a:rPr lang="en-US" altLang="ko-KR" sz="1400" dirty="0" err="1">
                <a:solidFill>
                  <a:srgbClr val="00C832"/>
                </a:solidFill>
                <a:latin typeface="Consolas" panose="020B0609020204030204" pitchFamily="49" charset="0"/>
              </a:rPr>
              <a:t>serviceUrl</a:t>
            </a:r>
            <a:r>
              <a:rPr lang="en-US" altLang="ko-KR" sz="1400" dirty="0">
                <a:solidFill>
                  <a:srgbClr val="00C832"/>
                </a:solidFill>
                <a:latin typeface="Consolas" panose="020B0609020204030204" pitchFamily="49" charset="0"/>
              </a:rPr>
              <a:t>:</a:t>
            </a:r>
          </a:p>
          <a:p>
            <a:r>
              <a:rPr lang="it-IT" altLang="ko-KR" sz="1400" dirty="0">
                <a:solidFill>
                  <a:srgbClr val="000000"/>
                </a:solidFill>
                <a:latin typeface="Consolas" panose="020B0609020204030204" pitchFamily="49" charset="0"/>
              </a:rPr>
              <a:t>      </a:t>
            </a:r>
            <a:r>
              <a:rPr lang="it-IT" altLang="ko-KR" sz="1400" dirty="0">
                <a:solidFill>
                  <a:srgbClr val="00C832"/>
                </a:solidFill>
                <a:latin typeface="Consolas" panose="020B0609020204030204" pitchFamily="49" charset="0"/>
              </a:rPr>
              <a:t>defaultZone:</a:t>
            </a:r>
            <a:r>
              <a:rPr lang="it-IT" altLang="ko-KR" sz="1400" dirty="0">
                <a:solidFill>
                  <a:srgbClr val="000000"/>
                </a:solidFill>
                <a:latin typeface="Consolas" panose="020B0609020204030204" pitchFamily="49" charset="0"/>
              </a:rPr>
              <a:t> http://localhost:8761/eureka/,http://localhost:8762/eureka/</a:t>
            </a:r>
          </a:p>
          <a:p>
            <a:r>
              <a:rPr lang="en-US" altLang="ko-KR" sz="1400" dirty="0">
                <a:solidFill>
                  <a:srgbClr val="00C832"/>
                </a:solidFill>
                <a:latin typeface="Consolas" panose="020B0609020204030204" pitchFamily="49" charset="0"/>
              </a:rPr>
              <a:t>server:</a:t>
            </a:r>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a:t>
            </a:r>
            <a:r>
              <a:rPr lang="en-US" altLang="ko-KR" sz="1400" dirty="0">
                <a:solidFill>
                  <a:srgbClr val="00C832"/>
                </a:solidFill>
                <a:latin typeface="Consolas" panose="020B0609020204030204" pitchFamily="49" charset="0"/>
              </a:rPr>
              <a:t>port:</a:t>
            </a:r>
            <a:r>
              <a:rPr lang="en-US" altLang="ko-KR" sz="1400" dirty="0">
                <a:solidFill>
                  <a:srgbClr val="000000"/>
                </a:solidFill>
                <a:latin typeface="Consolas" panose="020B0609020204030204" pitchFamily="49" charset="0"/>
              </a:rPr>
              <a:t> ${PORT:8763}</a:t>
            </a:r>
            <a:endParaRPr lang="ko-KR" altLang="en-US" sz="1600" dirty="0"/>
          </a:p>
        </p:txBody>
      </p:sp>
    </p:spTree>
    <p:extLst>
      <p:ext uri="{BB962C8B-B14F-4D97-AF65-F5344CB8AC3E}">
        <p14:creationId xmlns:p14="http://schemas.microsoft.com/office/powerpoint/2010/main" val="1052951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34</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(Setting up on the client side)</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ADDFEE34-4638-4702-8A4F-C8C58AABC15A}"/>
              </a:ext>
            </a:extLst>
          </p:cNvPr>
          <p:cNvSpPr/>
          <p:nvPr/>
        </p:nvSpPr>
        <p:spPr>
          <a:xfrm>
            <a:off x="804816" y="1729117"/>
            <a:ext cx="8876145" cy="4524315"/>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http://localhost:8761/eureka/,http://localhost:8762/eureka/,http://localhost:8763/eureka/</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${PORT:9100}</a:t>
            </a:r>
          </a:p>
        </p:txBody>
      </p:sp>
    </p:spTree>
    <p:extLst>
      <p:ext uri="{BB962C8B-B14F-4D97-AF65-F5344CB8AC3E}">
        <p14:creationId xmlns:p14="http://schemas.microsoft.com/office/powerpoint/2010/main" val="187581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35</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30E53A7A-B991-4B7B-B1E6-14E0D1686364}"/>
              </a:ext>
            </a:extLst>
          </p:cNvPr>
          <p:cNvPicPr>
            <a:picLocks noChangeAspect="1"/>
          </p:cNvPicPr>
          <p:nvPr/>
        </p:nvPicPr>
        <p:blipFill>
          <a:blip r:embed="rId3"/>
          <a:stretch>
            <a:fillRect/>
          </a:stretch>
        </p:blipFill>
        <p:spPr>
          <a:xfrm>
            <a:off x="175698" y="1818051"/>
            <a:ext cx="9587345" cy="4346448"/>
          </a:xfrm>
          <a:prstGeom prst="rect">
            <a:avLst/>
          </a:prstGeom>
        </p:spPr>
      </p:pic>
    </p:spTree>
    <p:extLst>
      <p:ext uri="{BB962C8B-B14F-4D97-AF65-F5344CB8AC3E}">
        <p14:creationId xmlns:p14="http://schemas.microsoft.com/office/powerpoint/2010/main" val="358495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36</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2" name="모서리가 둥근 직사각형 12">
            <a:extLst>
              <a:ext uri="{FF2B5EF4-FFF2-40B4-BE49-F238E27FC236}">
                <a16:creationId xmlns:a16="http://schemas.microsoft.com/office/drawing/2014/main" id="{ACD67FF2-6A55-44B2-BB55-8D6E55C0BD98}"/>
              </a:ext>
            </a:extLst>
          </p:cNvPr>
          <p:cNvSpPr/>
          <p:nvPr/>
        </p:nvSpPr>
        <p:spPr>
          <a:xfrm>
            <a:off x="560387" y="1610381"/>
            <a:ext cx="8785225" cy="120671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Obtain a list of registered services from the discovery server to perform load balancing across all instances of the client app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Discovery Server uses 8763 ports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6504C44C-333D-4ED7-912C-B66B689D0AA7}"/>
              </a:ext>
            </a:extLst>
          </p:cNvPr>
          <p:cNvSpPr/>
          <p:nvPr/>
        </p:nvSpPr>
        <p:spPr>
          <a:xfrm>
            <a:off x="1033567" y="2860546"/>
            <a:ext cx="8699458" cy="4031873"/>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gateway-service</a:t>
            </a:r>
          </a:p>
          <a:p>
            <a:endParaRPr lang="ko-KR" altLang="en-US" sz="1600" dirty="0">
              <a:latin typeface="Consolas" panose="020B0609020204030204" pitchFamily="49" charset="0"/>
            </a:endParaRPr>
          </a:p>
          <a:p>
            <a:r>
              <a:rPr lang="en-US" altLang="ko-KR" sz="1600" dirty="0" err="1">
                <a:solidFill>
                  <a:srgbClr val="00C832"/>
                </a:solidFill>
                <a:latin typeface="Consolas" panose="020B0609020204030204" pitchFamily="49" charset="0"/>
              </a:rPr>
              <a:t>zuul</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prefix:</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api</a:t>
            </a:r>
            <a:endParaRPr lang="en-US" altLang="ko-KR" sz="1600" dirty="0">
              <a:solidFill>
                <a:srgbClr val="000000"/>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routes:</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path:</a:t>
            </a:r>
            <a:r>
              <a:rPr lang="en-US" altLang="ko-KR" sz="1600" dirty="0">
                <a:solidFill>
                  <a:srgbClr val="000000"/>
                </a:solidFill>
                <a:latin typeface="Consolas" panose="020B0609020204030204" pitchFamily="49" charset="0"/>
              </a:rPr>
              <a:t> /client/</a:t>
            </a:r>
            <a:r>
              <a:rPr lang="en-US" altLang="ko-KR" sz="1600" dirty="0">
                <a:solidFill>
                  <a:srgbClr val="AF00FF"/>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serviceId</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client-service        </a:t>
            </a:r>
          </a:p>
          <a:p>
            <a:endParaRPr lang="ko-KR" altLang="en-US" sz="1600" dirty="0">
              <a:latin typeface="Consolas" panose="020B0609020204030204" pitchFamily="49" charset="0"/>
            </a:endParaRP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defaultZone</a:t>
            </a:r>
            <a:r>
              <a:rPr lang="en-US" altLang="ko-KR" sz="1600" dirty="0">
                <a:solidFill>
                  <a:srgbClr val="00C832"/>
                </a:solidFill>
                <a:latin typeface="Consolas" panose="020B0609020204030204" pitchFamily="49" charset="0"/>
              </a:rPr>
              <a:t>: </a:t>
            </a:r>
            <a:r>
              <a:rPr lang="en-US" altLang="ko-KR" sz="1600" dirty="0">
                <a:solidFill>
                  <a:srgbClr val="00C832"/>
                </a:solidFill>
                <a:latin typeface="Consolas" panose="020B0609020204030204" pitchFamily="49" charset="0"/>
                <a:hlinkClick r:id="rId3"/>
              </a:rPr>
              <a:t>http://localhost:8763/eureka/</a:t>
            </a:r>
            <a:endParaRPr lang="en-US" altLang="ko-KR" sz="1600" dirty="0">
              <a:solidFill>
                <a:srgbClr val="00C832"/>
              </a:solidFill>
              <a:latin typeface="Consolas" panose="020B0609020204030204" pitchFamily="49" charset="0"/>
            </a:endParaRPr>
          </a:p>
          <a:p>
            <a:r>
              <a:rPr lang="en-US" altLang="ko-KR" sz="1600" dirty="0">
                <a:solidFill>
                  <a:srgbClr val="00C832"/>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 false</a:t>
            </a:r>
            <a:endParaRPr lang="en-US" altLang="ko-KR" sz="1600" dirty="0">
              <a:solidFill>
                <a:srgbClr val="000000"/>
              </a:solidFill>
              <a:latin typeface="Consolas" panose="020B0609020204030204" pitchFamily="49" charset="0"/>
            </a:endParaRPr>
          </a:p>
        </p:txBody>
      </p:sp>
      <p:sp>
        <p:nvSpPr>
          <p:cNvPr id="11" name="말풍선: 사각형 10">
            <a:extLst>
              <a:ext uri="{FF2B5EF4-FFF2-40B4-BE49-F238E27FC236}">
                <a16:creationId xmlns:a16="http://schemas.microsoft.com/office/drawing/2014/main" id="{B050441A-B6A9-4899-90D7-0647BC8A2918}"/>
              </a:ext>
            </a:extLst>
          </p:cNvPr>
          <p:cNvSpPr/>
          <p:nvPr/>
        </p:nvSpPr>
        <p:spPr>
          <a:xfrm>
            <a:off x="6163287" y="3894682"/>
            <a:ext cx="2462389" cy="705374"/>
          </a:xfrm>
          <a:prstGeom prst="wedgeRectCallout">
            <a:avLst>
              <a:gd name="adj1" fmla="val -180312"/>
              <a:gd name="adj2" fmla="val -15537"/>
            </a:avLst>
          </a:prstGeom>
          <a:solidFill>
            <a:schemeClr val="bg1">
              <a:lumMod val="95000"/>
            </a:schemeClr>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dirty="0" err="1">
                <a:solidFill>
                  <a:srgbClr val="24292E"/>
                </a:solidFill>
                <a:latin typeface="+mn-ea"/>
                <a:cs typeface="Arial"/>
                <a:sym typeface="Arial"/>
              </a:rPr>
              <a:t>zuul</a:t>
            </a:r>
            <a:r>
              <a:rPr lang="en-US" altLang="ko-KR" dirty="0">
                <a:solidFill>
                  <a:srgbClr val="24292E"/>
                </a:solidFill>
                <a:latin typeface="+mn-ea"/>
                <a:cs typeface="Arial"/>
                <a:sym typeface="Arial"/>
              </a:rPr>
              <a:t> distributes evenly to each service</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922385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37</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Example App Development (API G/W)</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6504C44C-333D-4ED7-912C-B66B689D0AA7}"/>
              </a:ext>
            </a:extLst>
          </p:cNvPr>
          <p:cNvSpPr/>
          <p:nvPr/>
        </p:nvSpPr>
        <p:spPr>
          <a:xfrm>
            <a:off x="691071" y="1819645"/>
            <a:ext cx="8699458" cy="3539430"/>
          </a:xfrm>
          <a:prstGeom prst="rect">
            <a:avLst/>
          </a:prstGeom>
        </p:spPr>
        <p:txBody>
          <a:bodyPr wrap="square">
            <a:spAutoFit/>
          </a:bodyPr>
          <a:lstStyle/>
          <a:p>
            <a:r>
              <a:rPr lang="en-US" altLang="ko-KR" sz="1600" dirty="0">
                <a:solidFill>
                  <a:srgbClr val="000000"/>
                </a:solidFill>
                <a:latin typeface="Consolas" panose="020B0609020204030204" pitchFamily="49" charset="0"/>
              </a:rPr>
              <a:t>---</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profiles:</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preferSameZoneEureka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true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instance: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metadataMap</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zone:</a:t>
            </a:r>
            <a:r>
              <a:rPr lang="en-US" altLang="ko-KR" sz="1600" dirty="0">
                <a:solidFill>
                  <a:srgbClr val="000000"/>
                </a:solidFill>
                <a:latin typeface="Consolas" panose="020B0609020204030204" pitchFamily="49" charset="0"/>
              </a:rPr>
              <a:t> zone1</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${PORT:8765}</a:t>
            </a:r>
            <a:endParaRPr lang="ko-KR" altLang="en-US" dirty="0"/>
          </a:p>
        </p:txBody>
      </p:sp>
    </p:spTree>
    <p:extLst>
      <p:ext uri="{BB962C8B-B14F-4D97-AF65-F5344CB8AC3E}">
        <p14:creationId xmlns:p14="http://schemas.microsoft.com/office/powerpoint/2010/main" val="2204855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38</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 disability measure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4179239" y="269127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3" name="사각형: 둥근 모서리 12">
            <a:extLst>
              <a:ext uri="{FF2B5EF4-FFF2-40B4-BE49-F238E27FC236}">
                <a16:creationId xmlns:a16="http://schemas.microsoft.com/office/drawing/2014/main" id="{53BDD036-EAEC-4875-87F2-D4EE90520E3C}"/>
              </a:ext>
            </a:extLst>
          </p:cNvPr>
          <p:cNvSpPr/>
          <p:nvPr/>
        </p:nvSpPr>
        <p:spPr>
          <a:xfrm>
            <a:off x="4177164"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58CDD038-26B5-4A59-8F8A-F89BF32B1713}"/>
              </a:ext>
            </a:extLst>
          </p:cNvPr>
          <p:cNvSpPr/>
          <p:nvPr/>
        </p:nvSpPr>
        <p:spPr>
          <a:xfrm>
            <a:off x="7054353" y="3990252"/>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19" name="사각형: 둥근 모서리 18">
            <a:extLst>
              <a:ext uri="{FF2B5EF4-FFF2-40B4-BE49-F238E27FC236}">
                <a16:creationId xmlns:a16="http://schemas.microsoft.com/office/drawing/2014/main" id="{BCB11B0D-251F-434D-A104-37CCE95DFC5F}"/>
              </a:ext>
            </a:extLst>
          </p:cNvPr>
          <p:cNvSpPr/>
          <p:nvPr/>
        </p:nvSpPr>
        <p:spPr>
          <a:xfrm>
            <a:off x="4230298" y="5398909"/>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D9FE1D66-D440-4294-8C8E-92A63668E31B}"/>
              </a:ext>
            </a:extLst>
          </p:cNvPr>
          <p:cNvSpPr/>
          <p:nvPr/>
        </p:nvSpPr>
        <p:spPr>
          <a:xfrm>
            <a:off x="7140270"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D2D958A-7072-4B1B-BAF7-2D453E4C9F2C}"/>
              </a:ext>
            </a:extLst>
          </p:cNvPr>
          <p:cNvCxnSpPr/>
          <p:nvPr/>
        </p:nvCxnSpPr>
        <p:spPr>
          <a:xfrm>
            <a:off x="5237775" y="4770662"/>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p:cNvCxnSpPr>
          <p:nvPr/>
        </p:nvCxnSpPr>
        <p:spPr>
          <a:xfrm flipH="1">
            <a:off x="3441757" y="5773496"/>
            <a:ext cx="7404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0368C85-ED70-4326-AA3D-1836C9FF10DF}"/>
              </a:ext>
            </a:extLst>
          </p:cNvPr>
          <p:cNvCxnSpPr>
            <a:cxnSpLocks/>
          </p:cNvCxnSpPr>
          <p:nvPr/>
        </p:nvCxnSpPr>
        <p:spPr>
          <a:xfrm flipH="1">
            <a:off x="6255479" y="4770662"/>
            <a:ext cx="930846" cy="8016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0DA042FD-8DF9-43D5-8E98-C2448C4E5AA1}"/>
              </a:ext>
            </a:extLst>
          </p:cNvPr>
          <p:cNvCxnSpPr>
            <a:stCxn id="5" idx="1"/>
            <a:endCxn id="11" idx="0"/>
          </p:cNvCxnSpPr>
          <p:nvPr/>
        </p:nvCxnSpPr>
        <p:spPr>
          <a:xfrm rot="10800000" flipV="1">
            <a:off x="2429167" y="3059487"/>
            <a:ext cx="1750072" cy="9747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3CAB975-0C80-43C7-8508-65EA2EC87331}"/>
              </a:ext>
            </a:extLst>
          </p:cNvPr>
          <p:cNvCxnSpPr>
            <a:stCxn id="5" idx="3"/>
            <a:endCxn id="17" idx="0"/>
          </p:cNvCxnSpPr>
          <p:nvPr/>
        </p:nvCxnSpPr>
        <p:spPr>
          <a:xfrm>
            <a:off x="6204420" y="3059488"/>
            <a:ext cx="1862524" cy="930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CC65547-094C-4490-AC5C-5DB7E16D12F5}"/>
              </a:ext>
            </a:extLst>
          </p:cNvPr>
          <p:cNvCxnSpPr>
            <a:stCxn id="5" idx="2"/>
            <a:endCxn id="13" idx="0"/>
          </p:cNvCxnSpPr>
          <p:nvPr/>
        </p:nvCxnSpPr>
        <p:spPr>
          <a:xfrm flipH="1">
            <a:off x="5189755" y="3427703"/>
            <a:ext cx="2075" cy="60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3725106"/>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1603618" y="6506944"/>
            <a:ext cx="1646989"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cluster1</a:t>
            </a:r>
            <a:endParaRPr lang="ko-KR" altLang="en-US" sz="1400" dirty="0">
              <a:latin typeface="KoPub돋움체 Medium"/>
              <a:ea typeface="KoPub돋움체 Medium"/>
            </a:endParaRPr>
          </a:p>
        </p:txBody>
      </p:sp>
      <p:sp>
        <p:nvSpPr>
          <p:cNvPr id="26" name="직사각형 25">
            <a:extLst>
              <a:ext uri="{FF2B5EF4-FFF2-40B4-BE49-F238E27FC236}">
                <a16:creationId xmlns:a16="http://schemas.microsoft.com/office/drawing/2014/main" id="{2EE78B32-8C26-4EA5-B71A-9FFA0FF2F4EA}"/>
              </a:ext>
            </a:extLst>
          </p:cNvPr>
          <p:cNvSpPr/>
          <p:nvPr/>
        </p:nvSpPr>
        <p:spPr>
          <a:xfrm>
            <a:off x="4053265" y="3714649"/>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6639590D-EAD8-490D-BD71-FFBBC9D72A64}"/>
              </a:ext>
            </a:extLst>
          </p:cNvPr>
          <p:cNvSpPr txBox="1"/>
          <p:nvPr/>
        </p:nvSpPr>
        <p:spPr>
          <a:xfrm>
            <a:off x="4384578" y="6496487"/>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cluster2</a:t>
            </a:r>
            <a:endParaRPr lang="ko-KR" altLang="en-US" sz="1400" dirty="0">
              <a:latin typeface="KoPub돋움체 Medium"/>
              <a:ea typeface="KoPub돋움체 Medium"/>
            </a:endParaRPr>
          </a:p>
        </p:txBody>
      </p:sp>
      <p:sp>
        <p:nvSpPr>
          <p:cNvPr id="30" name="직사각형 29">
            <a:extLst>
              <a:ext uri="{FF2B5EF4-FFF2-40B4-BE49-F238E27FC236}">
                <a16:creationId xmlns:a16="http://schemas.microsoft.com/office/drawing/2014/main" id="{29BE541F-A6EF-4705-81C5-80D38F8236C1}"/>
              </a:ext>
            </a:extLst>
          </p:cNvPr>
          <p:cNvSpPr/>
          <p:nvPr/>
        </p:nvSpPr>
        <p:spPr>
          <a:xfrm>
            <a:off x="6912135" y="3710328"/>
            <a:ext cx="2309617" cy="2626600"/>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1FA0391D-D5E6-4E54-9DDB-16F488469B34}"/>
              </a:ext>
            </a:extLst>
          </p:cNvPr>
          <p:cNvSpPr txBox="1"/>
          <p:nvPr/>
        </p:nvSpPr>
        <p:spPr>
          <a:xfrm>
            <a:off x="7243448" y="6492166"/>
            <a:ext cx="1646990" cy="307777"/>
          </a:xfrm>
          <a:prstGeom prst="rect">
            <a:avLst/>
          </a:prstGeom>
          <a:noFill/>
        </p:spPr>
        <p:txBody>
          <a:bodyPr wrap="none" rtlCol="0">
            <a:spAutoFit/>
          </a:bodyPr>
          <a:lstStyle/>
          <a:p>
            <a:pPr algn="ctr"/>
            <a:r>
              <a:rPr lang="en-US" altLang="ko-KR" sz="1400" dirty="0">
                <a:latin typeface="KoPub돋움체 Medium"/>
                <a:ea typeface="KoPub돋움체 Medium"/>
              </a:rPr>
              <a:t>discovery cluster3</a:t>
            </a:r>
            <a:endParaRPr lang="ko-KR" altLang="en-US" sz="1400" dirty="0">
              <a:latin typeface="KoPub돋움체 Medium"/>
              <a:ea typeface="KoPub돋움체 Medium"/>
            </a:endParaRPr>
          </a:p>
        </p:txBody>
      </p:sp>
      <p:sp>
        <p:nvSpPr>
          <p:cNvPr id="10" name="십자형 9">
            <a:extLst>
              <a:ext uri="{FF2B5EF4-FFF2-40B4-BE49-F238E27FC236}">
                <a16:creationId xmlns:a16="http://schemas.microsoft.com/office/drawing/2014/main" id="{3AA6EBD5-0E6D-44A5-899D-460EF90285A1}"/>
              </a:ext>
            </a:extLst>
          </p:cNvPr>
          <p:cNvSpPr/>
          <p:nvPr/>
        </p:nvSpPr>
        <p:spPr>
          <a:xfrm rot="2566076">
            <a:off x="7466037" y="5138403"/>
            <a:ext cx="1419700" cy="1356633"/>
          </a:xfrm>
          <a:prstGeom prst="plus">
            <a:avLst>
              <a:gd name="adj" fmla="val 39023"/>
            </a:avLst>
          </a:prstGeom>
          <a:solidFill>
            <a:schemeClr val="accent2"/>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No availability issues with discovery server 3 because two other instances will take on the role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422396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39</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Zones</a:t>
            </a:r>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4326075"/>
          </a:xfrm>
          <a:prstGeom prst="roundRect">
            <a:avLst>
              <a:gd name="adj" fmla="val 490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Eureka comes with a zone mechanism that is useful for cluster environments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Even in a single service discovery instance, all clients must set the </a:t>
            </a:r>
            <a:r>
              <a:rPr lang="en-US" altLang="ko-KR" sz="2000" dirty="0" err="1">
                <a:solidFill>
                  <a:srgbClr val="24292E"/>
                </a:solidFill>
                <a:latin typeface="+mn-ea"/>
                <a:cs typeface="Arial"/>
                <a:sym typeface="Arial"/>
              </a:rPr>
              <a:t>eureka.client.serviceUrl.defaultZone</a:t>
            </a:r>
            <a:r>
              <a:rPr lang="en-US" altLang="ko-KR" sz="2000" dirty="0">
                <a:solidFill>
                  <a:srgbClr val="24292E"/>
                </a:solidFill>
                <a:latin typeface="+mn-ea"/>
                <a:cs typeface="Arial"/>
                <a:sym typeface="Arial"/>
              </a:rPr>
              <a:t> property in the configuration settings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The zone mechanism is realized only on the client side, that is, the service discovery instance is not assigned to any zone. </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The zone mechanism indicates which Eureka is the default service discovery for all client apps and G/</a:t>
            </a:r>
            <a:r>
              <a:rPr lang="en-US" altLang="ko-KR" sz="2000" dirty="0" err="1">
                <a:solidFill>
                  <a:srgbClr val="24292E"/>
                </a:solidFill>
                <a:latin typeface="+mn-ea"/>
                <a:cs typeface="Arial"/>
                <a:sym typeface="Arial"/>
              </a:rPr>
              <a:t>Ws</a:t>
            </a:r>
            <a:r>
              <a:rPr lang="en-US" altLang="ko-KR" sz="2000" dirty="0">
                <a:solidFill>
                  <a:srgbClr val="24292E"/>
                </a:solidFill>
                <a:latin typeface="+mn-ea"/>
                <a:cs typeface="Arial"/>
                <a:sym typeface="Arial"/>
              </a:rPr>
              <a:t> registered in a particular zone</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319955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Ribbon</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11094" y="1587927"/>
            <a:ext cx="8785225" cy="3382972"/>
          </a:xfrm>
          <a:prstGeom prst="roundRect">
            <a:avLst>
              <a:gd name="adj" fmla="val 705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 side load distribution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Support for TCP, UDP, HTTP,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Synchronous, asynchronous, and reactive models are also supported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addition to load distribution, service discovery, caching, batch processing, and integration with fault tolerance are possible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spring-cloud-starter-ribbon starter to integrate into a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Load distribution by rules such as round robin, availability filtering, response time weighting, </a:t>
            </a:r>
            <a:r>
              <a:rPr lang="en-US" altLang="ko-KR" sz="2000" dirty="0" err="1">
                <a:solidFill>
                  <a:srgbClr val="24292E"/>
                </a:solidFill>
                <a:latin typeface="+mn-ea"/>
                <a:cs typeface="Arial"/>
                <a:sym typeface="Arial"/>
              </a:rPr>
              <a:t>etc</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95050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40</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the concept of John</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#2</a:t>
            </a:r>
          </a:p>
          <a:p>
            <a:pPr algn="ctr"/>
            <a:r>
              <a:rPr lang="en-US" altLang="ko-KR" dirty="0">
                <a:solidFill>
                  <a:schemeClr val="tx1"/>
                </a:solidFill>
              </a:rPr>
              <a:t>localhost:8766</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8" name="사각형: 둥근 모서리 17">
            <a:extLst>
              <a:ext uri="{FF2B5EF4-FFF2-40B4-BE49-F238E27FC236}">
                <a16:creationId xmlns:a16="http://schemas.microsoft.com/office/drawing/2014/main" id="{E0130D33-5014-4738-9269-B32ED0F0C8D8}"/>
              </a:ext>
            </a:extLst>
          </p:cNvPr>
          <p:cNvSpPr/>
          <p:nvPr/>
        </p:nvSpPr>
        <p:spPr>
          <a:xfrm>
            <a:off x="142168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71B48AA3-C5C9-45C1-B3BB-B03B5BB5358A}"/>
              </a:ext>
            </a:extLst>
          </p:cNvPr>
          <p:cNvCxnSpPr>
            <a:stCxn id="11" idx="2"/>
            <a:endCxn id="18" idx="0"/>
          </p:cNvCxnSpPr>
          <p:nvPr/>
        </p:nvCxnSpPr>
        <p:spPr>
          <a:xfrm>
            <a:off x="242916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3026FCB-D6B6-4212-A0F7-2E8785D772FC}"/>
              </a:ext>
            </a:extLst>
          </p:cNvPr>
          <p:cNvCxnSpPr>
            <a:cxnSpLocks/>
            <a:stCxn id="45" idx="1"/>
          </p:cNvCxnSpPr>
          <p:nvPr/>
        </p:nvCxnSpPr>
        <p:spPr>
          <a:xfrm flipH="1">
            <a:off x="3441758" y="5758713"/>
            <a:ext cx="820298" cy="147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646860"/>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2089520" y="6506944"/>
            <a:ext cx="675185" cy="307777"/>
          </a:xfrm>
          <a:prstGeom prst="rect">
            <a:avLst/>
          </a:prstGeom>
          <a:noFill/>
        </p:spPr>
        <p:txBody>
          <a:bodyPr wrap="none" rtlCol="0">
            <a:spAutoFit/>
          </a:bodyPr>
          <a:lstStyle/>
          <a:p>
            <a:pPr algn="ctr"/>
            <a:r>
              <a:rPr lang="en-US" altLang="ko-KR" sz="1400" dirty="0">
                <a:latin typeface="KoPub돋움체 Medium"/>
                <a:ea typeface="KoPub돋움체 Medium"/>
              </a:rPr>
              <a:t>zone1</a:t>
            </a:r>
            <a:endParaRPr lang="ko-KR" altLang="en-US" sz="1400" dirty="0">
              <a:latin typeface="KoPub돋움체 Medium"/>
              <a:ea typeface="KoPub돋움체 Medium"/>
            </a:endParaRPr>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Suppose a discovery instance is located in each zone. Client apps are registered to the discovery server in the same zone</a:t>
            </a:r>
            <a:endParaRPr lang="ko-KR" altLang="en-US" sz="2000" dirty="0">
              <a:solidFill>
                <a:srgbClr val="24292E"/>
              </a:solidFill>
              <a:latin typeface="+mn-ea"/>
              <a:cs typeface="Arial"/>
              <a:sym typeface="Arial"/>
            </a:endParaRPr>
          </a:p>
        </p:txBody>
      </p:sp>
      <p:cxnSp>
        <p:nvCxnSpPr>
          <p:cNvPr id="35" name="직선 화살표 연결선 34">
            <a:extLst>
              <a:ext uri="{FF2B5EF4-FFF2-40B4-BE49-F238E27FC236}">
                <a16:creationId xmlns:a16="http://schemas.microsoft.com/office/drawing/2014/main" id="{AB5727BF-C931-4CA3-BA2D-104863EBA283}"/>
              </a:ext>
            </a:extLst>
          </p:cNvPr>
          <p:cNvCxnSpPr>
            <a:stCxn id="5" idx="2"/>
            <a:endCxn id="11" idx="0"/>
          </p:cNvCxnSpPr>
          <p:nvPr/>
        </p:nvCxnSpPr>
        <p:spPr>
          <a:xfrm>
            <a:off x="242711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사각형: 둥근 모서리 42">
            <a:extLst>
              <a:ext uri="{FF2B5EF4-FFF2-40B4-BE49-F238E27FC236}">
                <a16:creationId xmlns:a16="http://schemas.microsoft.com/office/drawing/2014/main" id="{277489B0-3152-4207-AA58-68873DB7F95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#1</a:t>
            </a:r>
          </a:p>
          <a:p>
            <a:pPr algn="ctr"/>
            <a:r>
              <a:rPr lang="en-US" altLang="ko-KR" dirty="0">
                <a:solidFill>
                  <a:schemeClr val="tx1"/>
                </a:solidFill>
              </a:rPr>
              <a:t>localhost:8765</a:t>
            </a:r>
            <a:endParaRPr lang="ko-KR" altLang="en-US" dirty="0">
              <a:solidFill>
                <a:schemeClr val="tx1"/>
              </a:solidFill>
            </a:endParaRPr>
          </a:p>
        </p:txBody>
      </p:sp>
      <p:sp>
        <p:nvSpPr>
          <p:cNvPr id="44" name="사각형: 둥근 모서리 43">
            <a:extLst>
              <a:ext uri="{FF2B5EF4-FFF2-40B4-BE49-F238E27FC236}">
                <a16:creationId xmlns:a16="http://schemas.microsoft.com/office/drawing/2014/main" id="{F541C84D-8715-4FDF-A777-CFA4EF7AADBE}"/>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45" name="사각형: 둥근 모서리 44">
            <a:extLst>
              <a:ext uri="{FF2B5EF4-FFF2-40B4-BE49-F238E27FC236}">
                <a16:creationId xmlns:a16="http://schemas.microsoft.com/office/drawing/2014/main" id="{8309CE41-659B-45C6-B7F1-45DDA8CED531}"/>
              </a:ext>
            </a:extLst>
          </p:cNvPr>
          <p:cNvSpPr/>
          <p:nvPr/>
        </p:nvSpPr>
        <p:spPr>
          <a:xfrm>
            <a:off x="4262056" y="53904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cxnSp>
        <p:nvCxnSpPr>
          <p:cNvPr id="46" name="직선 화살표 연결선 45">
            <a:extLst>
              <a:ext uri="{FF2B5EF4-FFF2-40B4-BE49-F238E27FC236}">
                <a16:creationId xmlns:a16="http://schemas.microsoft.com/office/drawing/2014/main" id="{ED3614E0-9D61-45AF-B63B-8B66A946E390}"/>
              </a:ext>
            </a:extLst>
          </p:cNvPr>
          <p:cNvCxnSpPr>
            <a:stCxn id="44" idx="2"/>
            <a:endCxn id="45" idx="0"/>
          </p:cNvCxnSpPr>
          <p:nvPr/>
        </p:nvCxnSpPr>
        <p:spPr>
          <a:xfrm>
            <a:off x="5269534" y="4783967"/>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27BDD94-FEF2-4D9E-AE79-8AD63C5F9DED}"/>
              </a:ext>
            </a:extLst>
          </p:cNvPr>
          <p:cNvCxnSpPr>
            <a:cxnSpLocks/>
            <a:stCxn id="52" idx="1"/>
          </p:cNvCxnSpPr>
          <p:nvPr/>
        </p:nvCxnSpPr>
        <p:spPr>
          <a:xfrm flipH="1">
            <a:off x="6282125" y="5745409"/>
            <a:ext cx="876514" cy="413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2396AB7D-B2B6-49C3-A229-B961DD6DAB0D}"/>
              </a:ext>
            </a:extLst>
          </p:cNvPr>
          <p:cNvSpPr/>
          <p:nvPr/>
        </p:nvSpPr>
        <p:spPr>
          <a:xfrm>
            <a:off x="4112672" y="2660164"/>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a:extLst>
              <a:ext uri="{FF2B5EF4-FFF2-40B4-BE49-F238E27FC236}">
                <a16:creationId xmlns:a16="http://schemas.microsoft.com/office/drawing/2014/main" id="{7001BA01-BAE2-4565-AFB9-7AC314BAF4BC}"/>
              </a:ext>
            </a:extLst>
          </p:cNvPr>
          <p:cNvCxnSpPr>
            <a:stCxn id="43" idx="2"/>
            <a:endCxn id="44" idx="0"/>
          </p:cNvCxnSpPr>
          <p:nvPr/>
        </p:nvCxnSpPr>
        <p:spPr>
          <a:xfrm>
            <a:off x="5267479" y="3500328"/>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781E4434-36C9-4039-AC3A-6817DB9ECA95}"/>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#3</a:t>
            </a:r>
          </a:p>
          <a:p>
            <a:pPr algn="ctr"/>
            <a:r>
              <a:rPr lang="en-US" altLang="ko-KR" dirty="0">
                <a:solidFill>
                  <a:schemeClr val="tx1"/>
                </a:solidFill>
              </a:rPr>
              <a:t>localhost:8767</a:t>
            </a:r>
            <a:endParaRPr lang="ko-KR" altLang="en-US" dirty="0">
              <a:solidFill>
                <a:schemeClr val="tx1"/>
              </a:solidFill>
            </a:endParaRPr>
          </a:p>
        </p:txBody>
      </p:sp>
      <p:sp>
        <p:nvSpPr>
          <p:cNvPr id="51" name="사각형: 둥근 모서리 50">
            <a:extLst>
              <a:ext uri="{FF2B5EF4-FFF2-40B4-BE49-F238E27FC236}">
                <a16:creationId xmlns:a16="http://schemas.microsoft.com/office/drawing/2014/main" id="{B65A4F51-3046-437F-9C97-3D900B08A923}"/>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52" name="사각형: 둥근 모서리 51">
            <a:extLst>
              <a:ext uri="{FF2B5EF4-FFF2-40B4-BE49-F238E27FC236}">
                <a16:creationId xmlns:a16="http://schemas.microsoft.com/office/drawing/2014/main" id="{34D83EE3-451B-4F35-A453-105FFAC0D0EE}"/>
              </a:ext>
            </a:extLst>
          </p:cNvPr>
          <p:cNvSpPr/>
          <p:nvPr/>
        </p:nvSpPr>
        <p:spPr>
          <a:xfrm>
            <a:off x="7158639" y="53771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53" name="직선 화살표 연결선 52">
            <a:extLst>
              <a:ext uri="{FF2B5EF4-FFF2-40B4-BE49-F238E27FC236}">
                <a16:creationId xmlns:a16="http://schemas.microsoft.com/office/drawing/2014/main" id="{E9D898D2-98FE-4B1D-A53B-252653228126}"/>
              </a:ext>
            </a:extLst>
          </p:cNvPr>
          <p:cNvCxnSpPr>
            <a:stCxn id="51" idx="2"/>
            <a:endCxn id="52" idx="0"/>
          </p:cNvCxnSpPr>
          <p:nvPr/>
        </p:nvCxnSpPr>
        <p:spPr>
          <a:xfrm>
            <a:off x="8166117" y="4770663"/>
            <a:ext cx="5113" cy="606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DA447595-2203-4208-BF78-71F13EA2A794}"/>
              </a:ext>
            </a:extLst>
          </p:cNvPr>
          <p:cNvSpPr/>
          <p:nvPr/>
        </p:nvSpPr>
        <p:spPr>
          <a:xfrm>
            <a:off x="7009255" y="2646860"/>
            <a:ext cx="2309617" cy="3704846"/>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6" name="직선 화살표 연결선 55">
            <a:extLst>
              <a:ext uri="{FF2B5EF4-FFF2-40B4-BE49-F238E27FC236}">
                <a16:creationId xmlns:a16="http://schemas.microsoft.com/office/drawing/2014/main" id="{980327F1-11FE-4FB4-95EB-F0FBDDA118C9}"/>
              </a:ext>
            </a:extLst>
          </p:cNvPr>
          <p:cNvCxnSpPr>
            <a:stCxn id="50" idx="2"/>
            <a:endCxn id="51" idx="0"/>
          </p:cNvCxnSpPr>
          <p:nvPr/>
        </p:nvCxnSpPr>
        <p:spPr>
          <a:xfrm>
            <a:off x="816406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9CAAC5B-0C2E-4222-8265-2C2217AB2C8B}"/>
              </a:ext>
            </a:extLst>
          </p:cNvPr>
          <p:cNvSpPr txBox="1"/>
          <p:nvPr/>
        </p:nvSpPr>
        <p:spPr>
          <a:xfrm>
            <a:off x="5101721" y="6484726"/>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zone2</a:t>
            </a:r>
            <a:endParaRPr lang="ko-KR" altLang="en-US" sz="1400" dirty="0">
              <a:latin typeface="KoPub돋움체 Medium"/>
              <a:ea typeface="KoPub돋움체 Medium"/>
            </a:endParaRPr>
          </a:p>
        </p:txBody>
      </p:sp>
      <p:sp>
        <p:nvSpPr>
          <p:cNvPr id="60" name="TextBox 59">
            <a:extLst>
              <a:ext uri="{FF2B5EF4-FFF2-40B4-BE49-F238E27FC236}">
                <a16:creationId xmlns:a16="http://schemas.microsoft.com/office/drawing/2014/main" id="{39D410FD-779C-4EBD-8EEB-47357E190878}"/>
              </a:ext>
            </a:extLst>
          </p:cNvPr>
          <p:cNvSpPr txBox="1"/>
          <p:nvPr/>
        </p:nvSpPr>
        <p:spPr>
          <a:xfrm>
            <a:off x="7949249" y="6402079"/>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121277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41</a:t>
            </a:fld>
            <a:endParaRPr lang="ko-KR" altLang="en-US"/>
          </a:p>
        </p:txBody>
      </p:sp>
      <p:sp>
        <p:nvSpPr>
          <p:cNvPr id="2" name="제목 1"/>
          <p:cNvSpPr>
            <a:spLocks noGrp="1"/>
          </p:cNvSpPr>
          <p:nvPr>
            <p:ph type="title"/>
          </p:nvPr>
        </p:nvSpPr>
        <p:spPr>
          <a:xfrm>
            <a:off x="993138" y="481469"/>
            <a:ext cx="2448619" cy="332399"/>
          </a:xfrm>
        </p:spPr>
        <p:txBody>
          <a:bodyPr/>
          <a:lstStyle/>
          <a:p>
            <a:r>
              <a:rPr lang="en-US" altLang="ko-KR" dirty="0"/>
              <a:t>Service Discovery</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the concept </a:t>
            </a:r>
            <a:r>
              <a:rPr lang="en-US" altLang="ko-KR"/>
              <a:t>of zone</a:t>
            </a:r>
            <a:endParaRPr lang="ko-KR" altLang="en-US" dirty="0"/>
          </a:p>
        </p:txBody>
      </p:sp>
      <p:sp>
        <p:nvSpPr>
          <p:cNvPr id="3" name="텍스트 개체 틀 2"/>
          <p:cNvSpPr>
            <a:spLocks noGrp="1"/>
          </p:cNvSpPr>
          <p:nvPr>
            <p:ph type="body" sz="quarter" idx="14"/>
          </p:nvPr>
        </p:nvSpPr>
        <p:spPr/>
        <p:txBody>
          <a:bodyPr/>
          <a:lstStyle/>
          <a:p>
            <a:r>
              <a:rPr lang="en-US" altLang="ko-KR" dirty="0"/>
              <a:t>02</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사각형: 둥근 모서리 4">
            <a:extLst>
              <a:ext uri="{FF2B5EF4-FFF2-40B4-BE49-F238E27FC236}">
                <a16:creationId xmlns:a16="http://schemas.microsoft.com/office/drawing/2014/main" id="{13AA125D-B8B3-401A-9E98-ED199340E82D}"/>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#2</a:t>
            </a:r>
          </a:p>
          <a:p>
            <a:pPr algn="ctr"/>
            <a:r>
              <a:rPr lang="en-US" altLang="ko-KR" dirty="0">
                <a:solidFill>
                  <a:schemeClr val="tx1"/>
                </a:solidFill>
              </a:rPr>
              <a:t>localhost:8766</a:t>
            </a:r>
            <a:endParaRPr lang="ko-KR" altLang="en-US" dirty="0">
              <a:solidFill>
                <a:schemeClr val="tx1"/>
              </a:solidFill>
            </a:endParaRPr>
          </a:p>
        </p:txBody>
      </p:sp>
      <p:sp>
        <p:nvSpPr>
          <p:cNvPr id="11" name="사각형: 둥근 모서리 10">
            <a:extLst>
              <a:ext uri="{FF2B5EF4-FFF2-40B4-BE49-F238E27FC236}">
                <a16:creationId xmlns:a16="http://schemas.microsoft.com/office/drawing/2014/main" id="{858A03FE-F048-4768-8D37-AEAAA5CF21D3}"/>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cxnSp>
        <p:nvCxnSpPr>
          <p:cNvPr id="23" name="직선 화살표 연결선 22">
            <a:extLst>
              <a:ext uri="{FF2B5EF4-FFF2-40B4-BE49-F238E27FC236}">
                <a16:creationId xmlns:a16="http://schemas.microsoft.com/office/drawing/2014/main" id="{33026FCB-D6B6-4212-A0F7-2E8785D772FC}"/>
              </a:ext>
            </a:extLst>
          </p:cNvPr>
          <p:cNvCxnSpPr>
            <a:cxnSpLocks/>
            <a:stCxn id="45" idx="1"/>
          </p:cNvCxnSpPr>
          <p:nvPr/>
        </p:nvCxnSpPr>
        <p:spPr>
          <a:xfrm flipH="1" flipV="1">
            <a:off x="2539651" y="5097764"/>
            <a:ext cx="1715237" cy="9105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E5D8E16-18BA-45DE-8E99-64F343B641FB}"/>
              </a:ext>
            </a:extLst>
          </p:cNvPr>
          <p:cNvSpPr/>
          <p:nvPr/>
        </p:nvSpPr>
        <p:spPr>
          <a:xfrm>
            <a:off x="1272305" y="2646860"/>
            <a:ext cx="2309617" cy="2465188"/>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13DB832-24A1-49E2-A6EA-7B3EB45CFB53}"/>
              </a:ext>
            </a:extLst>
          </p:cNvPr>
          <p:cNvSpPr txBox="1"/>
          <p:nvPr/>
        </p:nvSpPr>
        <p:spPr>
          <a:xfrm>
            <a:off x="2019885" y="5163983"/>
            <a:ext cx="675185" cy="307777"/>
          </a:xfrm>
          <a:prstGeom prst="rect">
            <a:avLst/>
          </a:prstGeom>
          <a:noFill/>
        </p:spPr>
        <p:txBody>
          <a:bodyPr wrap="none" rtlCol="0">
            <a:spAutoFit/>
          </a:bodyPr>
          <a:lstStyle/>
          <a:p>
            <a:pPr algn="ctr"/>
            <a:r>
              <a:rPr lang="en-US" altLang="ko-KR" sz="1400" dirty="0">
                <a:latin typeface="KoPub돋움체 Medium"/>
                <a:ea typeface="KoPub돋움체 Medium"/>
              </a:rPr>
              <a:t>zone1</a:t>
            </a:r>
            <a:endParaRPr lang="ko-KR" altLang="en-US" sz="1400" dirty="0">
              <a:latin typeface="KoPub돋움체 Medium"/>
              <a:ea typeface="KoPub돋움체 Medium"/>
            </a:endParaRPr>
          </a:p>
        </p:txBody>
      </p:sp>
      <p:sp>
        <p:nvSpPr>
          <p:cNvPr id="33" name="모서리가 둥근 직사각형 12">
            <a:extLst>
              <a:ext uri="{FF2B5EF4-FFF2-40B4-BE49-F238E27FC236}">
                <a16:creationId xmlns:a16="http://schemas.microsoft.com/office/drawing/2014/main" id="{320BE4D6-9D3C-4669-83EB-08E27092E4EA}"/>
              </a:ext>
            </a:extLst>
          </p:cNvPr>
          <p:cNvSpPr/>
          <p:nvPr/>
        </p:nvSpPr>
        <p:spPr>
          <a:xfrm>
            <a:off x="560387" y="1610381"/>
            <a:ext cx="9172638" cy="88135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That the zone mechanism applies only to the client, i.e. no service discovery instance is assigned to any zone</a:t>
            </a:r>
            <a:endParaRPr lang="ko-KR" altLang="en-US" sz="2000" dirty="0">
              <a:solidFill>
                <a:srgbClr val="24292E"/>
              </a:solidFill>
              <a:latin typeface="+mn-ea"/>
              <a:cs typeface="Arial"/>
              <a:sym typeface="Arial"/>
            </a:endParaRPr>
          </a:p>
        </p:txBody>
      </p:sp>
      <p:cxnSp>
        <p:nvCxnSpPr>
          <p:cNvPr id="35" name="직선 화살표 연결선 34">
            <a:extLst>
              <a:ext uri="{FF2B5EF4-FFF2-40B4-BE49-F238E27FC236}">
                <a16:creationId xmlns:a16="http://schemas.microsoft.com/office/drawing/2014/main" id="{AB5727BF-C931-4CA3-BA2D-104863EBA283}"/>
              </a:ext>
            </a:extLst>
          </p:cNvPr>
          <p:cNvCxnSpPr>
            <a:stCxn id="5" idx="2"/>
            <a:endCxn id="11" idx="0"/>
          </p:cNvCxnSpPr>
          <p:nvPr/>
        </p:nvCxnSpPr>
        <p:spPr>
          <a:xfrm>
            <a:off x="242711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사각형: 둥근 모서리 42">
            <a:extLst>
              <a:ext uri="{FF2B5EF4-FFF2-40B4-BE49-F238E27FC236}">
                <a16:creationId xmlns:a16="http://schemas.microsoft.com/office/drawing/2014/main" id="{277489B0-3152-4207-AA58-68873DB7F95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#1</a:t>
            </a:r>
          </a:p>
          <a:p>
            <a:pPr algn="ctr"/>
            <a:r>
              <a:rPr lang="en-US" altLang="ko-KR" dirty="0">
                <a:solidFill>
                  <a:schemeClr val="tx1"/>
                </a:solidFill>
              </a:rPr>
              <a:t>localhost:8765</a:t>
            </a:r>
            <a:endParaRPr lang="ko-KR" altLang="en-US" dirty="0">
              <a:solidFill>
                <a:schemeClr val="tx1"/>
              </a:solidFill>
            </a:endParaRPr>
          </a:p>
        </p:txBody>
      </p:sp>
      <p:sp>
        <p:nvSpPr>
          <p:cNvPr id="44" name="사각형: 둥근 모서리 43">
            <a:extLst>
              <a:ext uri="{FF2B5EF4-FFF2-40B4-BE49-F238E27FC236}">
                <a16:creationId xmlns:a16="http://schemas.microsoft.com/office/drawing/2014/main" id="{F541C84D-8715-4FDF-A777-CFA4EF7AADBE}"/>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45" name="사각형: 둥근 모서리 44">
            <a:extLst>
              <a:ext uri="{FF2B5EF4-FFF2-40B4-BE49-F238E27FC236}">
                <a16:creationId xmlns:a16="http://schemas.microsoft.com/office/drawing/2014/main" id="{8309CE41-659B-45C6-B7F1-45DDA8CED531}"/>
              </a:ext>
            </a:extLst>
          </p:cNvPr>
          <p:cNvSpPr/>
          <p:nvPr/>
        </p:nvSpPr>
        <p:spPr>
          <a:xfrm>
            <a:off x="4254888" y="564010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cxnSp>
        <p:nvCxnSpPr>
          <p:cNvPr id="46" name="직선 화살표 연결선 45">
            <a:extLst>
              <a:ext uri="{FF2B5EF4-FFF2-40B4-BE49-F238E27FC236}">
                <a16:creationId xmlns:a16="http://schemas.microsoft.com/office/drawing/2014/main" id="{ED3614E0-9D61-45AF-B63B-8B66A946E390}"/>
              </a:ext>
            </a:extLst>
          </p:cNvPr>
          <p:cNvCxnSpPr>
            <a:stCxn id="44" idx="2"/>
            <a:endCxn id="45" idx="0"/>
          </p:cNvCxnSpPr>
          <p:nvPr/>
        </p:nvCxnSpPr>
        <p:spPr>
          <a:xfrm flipH="1">
            <a:off x="5267479" y="4783967"/>
            <a:ext cx="2055" cy="8561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27BDD94-FEF2-4D9E-AE79-8AD63C5F9DED}"/>
              </a:ext>
            </a:extLst>
          </p:cNvPr>
          <p:cNvCxnSpPr>
            <a:cxnSpLocks/>
          </p:cNvCxnSpPr>
          <p:nvPr/>
        </p:nvCxnSpPr>
        <p:spPr>
          <a:xfrm flipH="1">
            <a:off x="6287237" y="4783967"/>
            <a:ext cx="1566986" cy="1002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2396AB7D-B2B6-49C3-A229-B961DD6DAB0D}"/>
              </a:ext>
            </a:extLst>
          </p:cNvPr>
          <p:cNvSpPr/>
          <p:nvPr/>
        </p:nvSpPr>
        <p:spPr>
          <a:xfrm>
            <a:off x="4112672" y="2660164"/>
            <a:ext cx="2309617" cy="2465188"/>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a:extLst>
              <a:ext uri="{FF2B5EF4-FFF2-40B4-BE49-F238E27FC236}">
                <a16:creationId xmlns:a16="http://schemas.microsoft.com/office/drawing/2014/main" id="{7001BA01-BAE2-4565-AFB9-7AC314BAF4BC}"/>
              </a:ext>
            </a:extLst>
          </p:cNvPr>
          <p:cNvCxnSpPr>
            <a:stCxn id="43" idx="2"/>
            <a:endCxn id="44" idx="0"/>
          </p:cNvCxnSpPr>
          <p:nvPr/>
        </p:nvCxnSpPr>
        <p:spPr>
          <a:xfrm>
            <a:off x="5267479" y="3500328"/>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781E4434-36C9-4039-AC3A-6817DB9ECA95}"/>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Gateway #3</a:t>
            </a:r>
          </a:p>
          <a:p>
            <a:pPr algn="ctr"/>
            <a:r>
              <a:rPr lang="en-US" altLang="ko-KR" dirty="0">
                <a:solidFill>
                  <a:schemeClr val="tx1"/>
                </a:solidFill>
              </a:rPr>
              <a:t>localhost:8767</a:t>
            </a:r>
            <a:endParaRPr lang="ko-KR" altLang="en-US" dirty="0">
              <a:solidFill>
                <a:schemeClr val="tx1"/>
              </a:solidFill>
            </a:endParaRPr>
          </a:p>
        </p:txBody>
      </p:sp>
      <p:sp>
        <p:nvSpPr>
          <p:cNvPr id="51" name="사각형: 둥근 모서리 50">
            <a:extLst>
              <a:ext uri="{FF2B5EF4-FFF2-40B4-BE49-F238E27FC236}">
                <a16:creationId xmlns:a16="http://schemas.microsoft.com/office/drawing/2014/main" id="{B65A4F51-3046-437F-9C97-3D900B08A923}"/>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55" name="직사각형 54">
            <a:extLst>
              <a:ext uri="{FF2B5EF4-FFF2-40B4-BE49-F238E27FC236}">
                <a16:creationId xmlns:a16="http://schemas.microsoft.com/office/drawing/2014/main" id="{DA447595-2203-4208-BF78-71F13EA2A794}"/>
              </a:ext>
            </a:extLst>
          </p:cNvPr>
          <p:cNvSpPr/>
          <p:nvPr/>
        </p:nvSpPr>
        <p:spPr>
          <a:xfrm>
            <a:off x="7009255" y="2646860"/>
            <a:ext cx="2309617" cy="2478492"/>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6" name="직선 화살표 연결선 55">
            <a:extLst>
              <a:ext uri="{FF2B5EF4-FFF2-40B4-BE49-F238E27FC236}">
                <a16:creationId xmlns:a16="http://schemas.microsoft.com/office/drawing/2014/main" id="{980327F1-11FE-4FB4-95EB-F0FBDDA118C9}"/>
              </a:ext>
            </a:extLst>
          </p:cNvPr>
          <p:cNvCxnSpPr>
            <a:stCxn id="50" idx="2"/>
            <a:endCxn id="51" idx="0"/>
          </p:cNvCxnSpPr>
          <p:nvPr/>
        </p:nvCxnSpPr>
        <p:spPr>
          <a:xfrm>
            <a:off x="8164062" y="3487024"/>
            <a:ext cx="2055" cy="5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9CAAC5B-0C2E-4222-8265-2C2217AB2C8B}"/>
              </a:ext>
            </a:extLst>
          </p:cNvPr>
          <p:cNvSpPr txBox="1"/>
          <p:nvPr/>
        </p:nvSpPr>
        <p:spPr>
          <a:xfrm>
            <a:off x="4484995" y="5212034"/>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zone2</a:t>
            </a:r>
            <a:endParaRPr lang="ko-KR" altLang="en-US" sz="1400" dirty="0">
              <a:latin typeface="KoPub돋움체 Medium"/>
              <a:ea typeface="KoPub돋움체 Medium"/>
            </a:endParaRPr>
          </a:p>
        </p:txBody>
      </p:sp>
      <p:sp>
        <p:nvSpPr>
          <p:cNvPr id="60" name="TextBox 59">
            <a:extLst>
              <a:ext uri="{FF2B5EF4-FFF2-40B4-BE49-F238E27FC236}">
                <a16:creationId xmlns:a16="http://schemas.microsoft.com/office/drawing/2014/main" id="{39D410FD-779C-4EBD-8EEB-47357E190878}"/>
              </a:ext>
            </a:extLst>
          </p:cNvPr>
          <p:cNvSpPr txBox="1"/>
          <p:nvPr/>
        </p:nvSpPr>
        <p:spPr>
          <a:xfrm>
            <a:off x="7986071" y="5245263"/>
            <a:ext cx="675186" cy="307777"/>
          </a:xfrm>
          <a:prstGeom prst="rect">
            <a:avLst/>
          </a:prstGeom>
          <a:noFill/>
        </p:spPr>
        <p:txBody>
          <a:bodyPr wrap="none" rtlCol="0">
            <a:spAutoFit/>
          </a:bodyPr>
          <a:lstStyle/>
          <a:p>
            <a:pPr algn="ctr"/>
            <a:r>
              <a:rPr lang="en-US" altLang="ko-KR" sz="1400" dirty="0">
                <a:latin typeface="KoPub돋움체 Medium"/>
                <a:ea typeface="KoPub돋움체 Medium"/>
              </a:rPr>
              <a:t>zone3</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265620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Concept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16382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Save configuration information outside of the App</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Consistent configuration of numerous microservices</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 cloud configuration supports server and client side for external configuration in distributed systems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3205846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411095" y="1492400"/>
            <a:ext cx="9254544" cy="5120835"/>
          </a:xfrm>
          <a:prstGeom prst="roundRect">
            <a:avLst>
              <a:gd name="adj" fmla="val 7288"/>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Configuration servers provide HTTP APIs that can be called in a variety of ways</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/{application}/{profile}/{label}</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a:t>
            </a:r>
            <a:r>
              <a:rPr lang="en-US" altLang="ko-KR" dirty="0" err="1">
                <a:solidFill>
                  <a:srgbClr val="24292E"/>
                </a:solidFill>
                <a:latin typeface="+mn-ea"/>
                <a:cs typeface="Arial"/>
                <a:sym typeface="Arial"/>
              </a:rPr>
              <a:t>yml</a:t>
            </a:r>
            <a:endParaRPr lang="en-US" altLang="ko-KR" dirty="0">
              <a:solidFill>
                <a:srgbClr val="24292E"/>
              </a:solidFill>
              <a:latin typeface="+mn-ea"/>
              <a:cs typeface="Arial"/>
              <a:sym typeface="Arial"/>
            </a:endParaRP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/{label}/{application}-{profile}.</a:t>
            </a:r>
            <a:r>
              <a:rPr lang="en-US" altLang="ko-KR" dirty="0" err="1">
                <a:solidFill>
                  <a:srgbClr val="24292E"/>
                </a:solidFill>
                <a:latin typeface="+mn-ea"/>
                <a:cs typeface="Arial"/>
                <a:sym typeface="Arial"/>
              </a:rPr>
              <a:t>yml</a:t>
            </a:r>
            <a:endParaRPr lang="en-US" altLang="ko-KR" dirty="0">
              <a:solidFill>
                <a:srgbClr val="24292E"/>
              </a:solidFill>
              <a:latin typeface="+mn-ea"/>
              <a:cs typeface="Arial"/>
              <a:sym typeface="Arial"/>
            </a:endParaRP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/{application}{profile}.properties/{label}</a:t>
            </a:r>
          </a:p>
          <a:p>
            <a:pPr marL="800100" lvl="1" indent="-342900">
              <a:lnSpc>
                <a:spcPct val="150000"/>
              </a:lnSpc>
              <a:buFont typeface="Wingdings" panose="05000000000000000000" pitchFamily="2" charset="2"/>
              <a:buChar char="ü"/>
            </a:pPr>
            <a:r>
              <a:rPr lang="en-US" altLang="ko-KR" dirty="0">
                <a:solidFill>
                  <a:srgbClr val="24292E"/>
                </a:solidFill>
                <a:latin typeface="+mn-ea"/>
                <a:cs typeface="Arial"/>
                <a:sym typeface="Arial"/>
              </a:rPr>
              <a:t>/{label}/{application}-{profile}.properties</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Application inputs are taken from spring.application.name or spring.config.name</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Profile is a list of active profiles or comma-separated active profiles</a:t>
            </a:r>
          </a:p>
          <a:p>
            <a:pPr marL="342900" indent="-342900">
              <a:lnSpc>
                <a:spcPct val="150000"/>
              </a:lnSpc>
              <a:buFont typeface="Arial" panose="020B0604020202020204" pitchFamily="34" charset="0"/>
              <a:buChar char="•"/>
            </a:pPr>
            <a:r>
              <a:rPr lang="en-US" altLang="ko-KR" dirty="0">
                <a:solidFill>
                  <a:srgbClr val="24292E"/>
                </a:solidFill>
                <a:latin typeface="+mn-ea"/>
                <a:cs typeface="Arial"/>
                <a:sym typeface="Arial"/>
              </a:rPr>
              <a:t>Label is an optional attribute. It is important only when the Git is used as the backend. Set the branch name of the Git and the default is master</a:t>
            </a:r>
            <a:endParaRPr lang="ko-KR" altLang="en-US" dirty="0">
              <a:solidFill>
                <a:srgbClr val="24292E"/>
              </a:solidFill>
              <a:latin typeface="+mn-ea"/>
              <a:cs typeface="Arial"/>
              <a:sym typeface="Arial"/>
            </a:endParaRPr>
          </a:p>
        </p:txBody>
      </p:sp>
    </p:spTree>
    <p:extLst>
      <p:ext uri="{BB962C8B-B14F-4D97-AF65-F5344CB8AC3E}">
        <p14:creationId xmlns:p14="http://schemas.microsoft.com/office/powerpoint/2010/main" val="1238106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93476" y="1540781"/>
            <a:ext cx="8785225" cy="190867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By default, the spring cloud configuration server wants to import configuration data from the Git</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To enable native profiles, use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=native</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Create </a:t>
            </a:r>
            <a:r>
              <a:rPr lang="en-US" altLang="ko-KR" sz="2000" dirty="0" err="1">
                <a:solidFill>
                  <a:srgbClr val="24292E"/>
                </a:solidFill>
                <a:latin typeface="+mn-ea"/>
                <a:cs typeface="Arial"/>
                <a:sym typeface="Arial"/>
              </a:rPr>
              <a:t>src</a:t>
            </a:r>
            <a:r>
              <a:rPr lang="en-US" altLang="ko-KR" sz="2000" dirty="0">
                <a:solidFill>
                  <a:srgbClr val="24292E"/>
                </a:solidFill>
                <a:latin typeface="+mn-ea"/>
                <a:cs typeface="Arial"/>
                <a:sym typeface="Arial"/>
              </a:rPr>
              <a:t>/main/resources/config folder for testing</a:t>
            </a:r>
            <a:endParaRPr lang="ko-KR" altLang="en-US" sz="2000" dirty="0">
              <a:solidFill>
                <a:srgbClr val="24292E"/>
              </a:solidFill>
              <a:latin typeface="+mn-ea"/>
              <a:cs typeface="Arial"/>
              <a:sym typeface="Arial"/>
            </a:endParaRPr>
          </a:p>
        </p:txBody>
      </p:sp>
      <p:pic>
        <p:nvPicPr>
          <p:cNvPr id="5" name="그림 4">
            <a:extLst>
              <a:ext uri="{FF2B5EF4-FFF2-40B4-BE49-F238E27FC236}">
                <a16:creationId xmlns:a16="http://schemas.microsoft.com/office/drawing/2014/main" id="{3AF3978B-6294-4717-889E-7403E30815FE}"/>
              </a:ext>
            </a:extLst>
          </p:cNvPr>
          <p:cNvPicPr>
            <a:picLocks noChangeAspect="1"/>
          </p:cNvPicPr>
          <p:nvPr/>
        </p:nvPicPr>
        <p:blipFill>
          <a:blip r:embed="rId3"/>
          <a:stretch>
            <a:fillRect/>
          </a:stretch>
        </p:blipFill>
        <p:spPr>
          <a:xfrm>
            <a:off x="1016441" y="3673221"/>
            <a:ext cx="2716960" cy="3148795"/>
          </a:xfrm>
          <a:prstGeom prst="rect">
            <a:avLst/>
          </a:prstGeom>
        </p:spPr>
      </p:pic>
      <p:pic>
        <p:nvPicPr>
          <p:cNvPr id="7" name="그림 6">
            <a:extLst>
              <a:ext uri="{FF2B5EF4-FFF2-40B4-BE49-F238E27FC236}">
                <a16:creationId xmlns:a16="http://schemas.microsoft.com/office/drawing/2014/main" id="{4BA70001-EB4B-4826-8236-BECDA71EE42D}"/>
              </a:ext>
            </a:extLst>
          </p:cNvPr>
          <p:cNvPicPr>
            <a:picLocks noChangeAspect="1"/>
          </p:cNvPicPr>
          <p:nvPr/>
        </p:nvPicPr>
        <p:blipFill>
          <a:blip r:embed="rId4"/>
          <a:stretch>
            <a:fillRect/>
          </a:stretch>
        </p:blipFill>
        <p:spPr>
          <a:xfrm>
            <a:off x="3733401" y="5752946"/>
            <a:ext cx="5782482" cy="1105054"/>
          </a:xfrm>
          <a:prstGeom prst="rect">
            <a:avLst/>
          </a:prstGeom>
        </p:spPr>
      </p:pic>
      <p:pic>
        <p:nvPicPr>
          <p:cNvPr id="9" name="그림 8">
            <a:extLst>
              <a:ext uri="{FF2B5EF4-FFF2-40B4-BE49-F238E27FC236}">
                <a16:creationId xmlns:a16="http://schemas.microsoft.com/office/drawing/2014/main" id="{03C10DC7-E7FB-4802-95B2-D4F4081575AD}"/>
              </a:ext>
            </a:extLst>
          </p:cNvPr>
          <p:cNvPicPr>
            <a:picLocks noChangeAspect="1"/>
          </p:cNvPicPr>
          <p:nvPr/>
        </p:nvPicPr>
        <p:blipFill>
          <a:blip r:embed="rId5"/>
          <a:stretch>
            <a:fillRect/>
          </a:stretch>
        </p:blipFill>
        <p:spPr>
          <a:xfrm>
            <a:off x="5069690" y="3534981"/>
            <a:ext cx="4446193" cy="2183546"/>
          </a:xfrm>
          <a:prstGeom prst="rect">
            <a:avLst/>
          </a:prstGeom>
        </p:spPr>
      </p:pic>
    </p:spTree>
    <p:extLst>
      <p:ext uri="{BB962C8B-B14F-4D97-AF65-F5344CB8AC3E}">
        <p14:creationId xmlns:p14="http://schemas.microsoft.com/office/powerpoint/2010/main" val="50722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8" name="그림 7">
            <a:extLst>
              <a:ext uri="{FF2B5EF4-FFF2-40B4-BE49-F238E27FC236}">
                <a16:creationId xmlns:a16="http://schemas.microsoft.com/office/drawing/2014/main" id="{1BC6B252-E3FD-4E94-B398-10EEAE967A95}"/>
              </a:ext>
            </a:extLst>
          </p:cNvPr>
          <p:cNvPicPr>
            <a:picLocks noChangeAspect="1"/>
          </p:cNvPicPr>
          <p:nvPr/>
        </p:nvPicPr>
        <p:blipFill>
          <a:blip r:embed="rId3"/>
          <a:stretch>
            <a:fillRect/>
          </a:stretch>
        </p:blipFill>
        <p:spPr>
          <a:xfrm>
            <a:off x="1805290" y="1819645"/>
            <a:ext cx="6008674" cy="4930376"/>
          </a:xfrm>
          <a:prstGeom prst="rect">
            <a:avLst/>
          </a:prstGeom>
        </p:spPr>
      </p:pic>
    </p:spTree>
    <p:extLst>
      <p:ext uri="{BB962C8B-B14F-4D97-AF65-F5344CB8AC3E}">
        <p14:creationId xmlns:p14="http://schemas.microsoft.com/office/powerpoint/2010/main" val="180212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HTTP API Resources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8" name="그림 7">
            <a:extLst>
              <a:ext uri="{FF2B5EF4-FFF2-40B4-BE49-F238E27FC236}">
                <a16:creationId xmlns:a16="http://schemas.microsoft.com/office/drawing/2014/main" id="{F1AA403B-73D3-47E2-84EC-ED321B774564}"/>
              </a:ext>
            </a:extLst>
          </p:cNvPr>
          <p:cNvPicPr>
            <a:picLocks noChangeAspect="1"/>
          </p:cNvPicPr>
          <p:nvPr/>
        </p:nvPicPr>
        <p:blipFill>
          <a:blip r:embed="rId3"/>
          <a:stretch>
            <a:fillRect/>
          </a:stretch>
        </p:blipFill>
        <p:spPr>
          <a:xfrm>
            <a:off x="167096" y="1658862"/>
            <a:ext cx="9565929" cy="1286602"/>
          </a:xfrm>
          <a:prstGeom prst="rect">
            <a:avLst/>
          </a:prstGeom>
        </p:spPr>
      </p:pic>
      <p:pic>
        <p:nvPicPr>
          <p:cNvPr id="11" name="그림 10">
            <a:extLst>
              <a:ext uri="{FF2B5EF4-FFF2-40B4-BE49-F238E27FC236}">
                <a16:creationId xmlns:a16="http://schemas.microsoft.com/office/drawing/2014/main" id="{84C820AE-CDCF-4DE2-BE1E-34D75D9D4B04}"/>
              </a:ext>
            </a:extLst>
          </p:cNvPr>
          <p:cNvPicPr>
            <a:picLocks noChangeAspect="1"/>
          </p:cNvPicPr>
          <p:nvPr/>
        </p:nvPicPr>
        <p:blipFill>
          <a:blip r:embed="rId4"/>
          <a:stretch>
            <a:fillRect/>
          </a:stretch>
        </p:blipFill>
        <p:spPr>
          <a:xfrm>
            <a:off x="543172" y="2781209"/>
            <a:ext cx="6411220" cy="1295581"/>
          </a:xfrm>
          <a:prstGeom prst="rect">
            <a:avLst/>
          </a:prstGeom>
        </p:spPr>
      </p:pic>
      <p:pic>
        <p:nvPicPr>
          <p:cNvPr id="12" name="그림 11">
            <a:extLst>
              <a:ext uri="{FF2B5EF4-FFF2-40B4-BE49-F238E27FC236}">
                <a16:creationId xmlns:a16="http://schemas.microsoft.com/office/drawing/2014/main" id="{AE9F846C-1104-4983-94DD-B0195FC23171}"/>
              </a:ext>
            </a:extLst>
          </p:cNvPr>
          <p:cNvPicPr>
            <a:picLocks noChangeAspect="1"/>
          </p:cNvPicPr>
          <p:nvPr/>
        </p:nvPicPr>
        <p:blipFill>
          <a:blip r:embed="rId5"/>
          <a:stretch>
            <a:fillRect/>
          </a:stretch>
        </p:blipFill>
        <p:spPr>
          <a:xfrm>
            <a:off x="492868" y="4156363"/>
            <a:ext cx="5614405" cy="1761975"/>
          </a:xfrm>
          <a:prstGeom prst="rect">
            <a:avLst/>
          </a:prstGeom>
        </p:spPr>
      </p:pic>
    </p:spTree>
    <p:extLst>
      <p:ext uri="{BB962C8B-B14F-4D97-AF65-F5344CB8AC3E}">
        <p14:creationId xmlns:p14="http://schemas.microsoft.com/office/powerpoint/2010/main" val="3325800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Server-side App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07721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spring-cloud-config-server must be included in pom.xml</a:t>
            </a:r>
          </a:p>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change the server port to 8889</a:t>
            </a:r>
            <a:endParaRPr lang="ko-KR" altLang="en-US"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EDC0FE-1EAB-42A9-80A5-40DACFD7E571}"/>
              </a:ext>
            </a:extLst>
          </p:cNvPr>
          <p:cNvSpPr/>
          <p:nvPr/>
        </p:nvSpPr>
        <p:spPr>
          <a:xfrm>
            <a:off x="502285" y="2914057"/>
            <a:ext cx="7256525"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spring-cloud-config-server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11" name="직사각형 10">
            <a:extLst>
              <a:ext uri="{FF2B5EF4-FFF2-40B4-BE49-F238E27FC236}">
                <a16:creationId xmlns:a16="http://schemas.microsoft.com/office/drawing/2014/main" id="{1FE7DB67-D049-4825-8449-89A472E6AF45}"/>
              </a:ext>
            </a:extLst>
          </p:cNvPr>
          <p:cNvSpPr/>
          <p:nvPr/>
        </p:nvSpPr>
        <p:spPr>
          <a:xfrm>
            <a:off x="561680" y="4155473"/>
            <a:ext cx="8980272" cy="1815882"/>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EnableConfigServer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ConfigApplication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ConfigApplication.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32825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 App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lnSpc>
                <a:spcPct val="150000"/>
              </a:lnSpc>
              <a:buFont typeface="Arial" panose="020B0604020202020204" pitchFamily="34" charset="0"/>
              <a:buChar char="•"/>
            </a:pPr>
            <a:r>
              <a:rPr lang="en-US" altLang="ko-KR" sz="2000" dirty="0">
                <a:solidFill>
                  <a:srgbClr val="24292E"/>
                </a:solidFill>
                <a:latin typeface="+mn-ea"/>
                <a:cs typeface="Arial"/>
                <a:sym typeface="Arial"/>
              </a:rPr>
              <a:t>spring-cloud-starter-config must be included in pom.xml</a:t>
            </a:r>
            <a:endParaRPr lang="ko-KR" altLang="en-US" sz="2000" dirty="0">
              <a:solidFill>
                <a:srgbClr val="24292E"/>
              </a:solidFill>
              <a:latin typeface="+mn-ea"/>
              <a:cs typeface="Arial"/>
              <a:sym typeface="Arial"/>
            </a:endParaRPr>
          </a:p>
        </p:txBody>
      </p:sp>
      <p:sp>
        <p:nvSpPr>
          <p:cNvPr id="8" name="직사각형 7">
            <a:extLst>
              <a:ext uri="{FF2B5EF4-FFF2-40B4-BE49-F238E27FC236}">
                <a16:creationId xmlns:a16="http://schemas.microsoft.com/office/drawing/2014/main" id="{5DEDC0FE-1EAB-42A9-80A5-40DACFD7E571}"/>
              </a:ext>
            </a:extLst>
          </p:cNvPr>
          <p:cNvSpPr/>
          <p:nvPr/>
        </p:nvSpPr>
        <p:spPr>
          <a:xfrm>
            <a:off x="1423554" y="2579842"/>
            <a:ext cx="7256525" cy="1077218"/>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a:t>
            </a:r>
            <a:r>
              <a:rPr lang="en-US" altLang="ko-KR" sz="1600" dirty="0" err="1">
                <a:solidFill>
                  <a:srgbClr val="000000"/>
                </a:solidFill>
                <a:latin typeface="Consolas" panose="020B0609020204030204" pitchFamily="49" charset="0"/>
              </a:rPr>
              <a:t>stater</a:t>
            </a:r>
            <a:r>
              <a:rPr lang="en-US" altLang="ko-KR" sz="1600" dirty="0">
                <a:solidFill>
                  <a:srgbClr val="000000"/>
                </a:solidFill>
                <a:latin typeface="Consolas" panose="020B0609020204030204" pitchFamily="49" charset="0"/>
              </a:rPr>
              <a:t>-config</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5" name="직사각형 4">
            <a:extLst>
              <a:ext uri="{FF2B5EF4-FFF2-40B4-BE49-F238E27FC236}">
                <a16:creationId xmlns:a16="http://schemas.microsoft.com/office/drawing/2014/main" id="{5C007060-05D7-4BF8-94CE-C46E632D624B}"/>
              </a:ext>
            </a:extLst>
          </p:cNvPr>
          <p:cNvSpPr/>
          <p:nvPr/>
        </p:nvSpPr>
        <p:spPr>
          <a:xfrm>
            <a:off x="1506682" y="3983443"/>
            <a:ext cx="4953000" cy="1569660"/>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endParaRPr lang="ko-KR" altLang="en-US" dirty="0"/>
          </a:p>
        </p:txBody>
      </p:sp>
      <p:sp>
        <p:nvSpPr>
          <p:cNvPr id="7" name="말풍선: 사각형 6">
            <a:extLst>
              <a:ext uri="{FF2B5EF4-FFF2-40B4-BE49-F238E27FC236}">
                <a16:creationId xmlns:a16="http://schemas.microsoft.com/office/drawing/2014/main" id="{A2056FE5-CD18-4058-956E-552255311CAE}"/>
              </a:ext>
            </a:extLst>
          </p:cNvPr>
          <p:cNvSpPr/>
          <p:nvPr/>
        </p:nvSpPr>
        <p:spPr>
          <a:xfrm>
            <a:off x="6289964" y="4110182"/>
            <a:ext cx="2890981" cy="744892"/>
          </a:xfrm>
          <a:prstGeom prst="wedgeRectCallout">
            <a:avLst>
              <a:gd name="adj1" fmla="val -87925"/>
              <a:gd name="adj2" fmla="val 62500"/>
            </a:avLst>
          </a:prstGeom>
          <a:solidFill>
            <a:schemeClr val="bg1">
              <a:lumMod val="9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Bootstrap context settings</a:t>
            </a:r>
            <a:endParaRPr lang="ko-KR" altLang="en-US" dirty="0">
              <a:solidFill>
                <a:schemeClr val="tx1"/>
              </a:solidFill>
            </a:endParaRPr>
          </a:p>
        </p:txBody>
      </p:sp>
    </p:spTree>
    <p:extLst>
      <p:ext uri="{BB962C8B-B14F-4D97-AF65-F5344CB8AC3E}">
        <p14:creationId xmlns:p14="http://schemas.microsoft.com/office/powerpoint/2010/main" val="2172426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49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Add Eureka Server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3025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client property has the network address of the discovery service, i.e. the Eureka server must be running before the client is started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Store Eureka's property files on the config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fetches settings stored in the specified profile at startup</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File name rules must be consistent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Eureka server startup requires setting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 property to a different profile name and entering peer-to-peer communication mode</a:t>
            </a:r>
            <a:endParaRPr lang="ko-KR" altLang="en-US"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2498BE39-3574-4FE8-8706-8E7646D36D99}"/>
              </a:ext>
            </a:extLst>
          </p:cNvPr>
          <p:cNvSpPr/>
          <p:nvPr/>
        </p:nvSpPr>
        <p:spPr>
          <a:xfrm>
            <a:off x="869373" y="4370456"/>
            <a:ext cx="4953000" cy="1754326"/>
          </a:xfrm>
          <a:prstGeom prst="rect">
            <a:avLst/>
          </a:prstGeom>
        </p:spPr>
        <p:txBody>
          <a:bodyPr>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discovery-service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http://localhost:8889</a:t>
            </a:r>
            <a:endParaRPr lang="ko-KR" altLang="en-US" sz="2000" dirty="0"/>
          </a:p>
        </p:txBody>
      </p:sp>
    </p:spTree>
    <p:extLst>
      <p:ext uri="{BB962C8B-B14F-4D97-AF65-F5344CB8AC3E}">
        <p14:creationId xmlns:p14="http://schemas.microsoft.com/office/powerpoint/2010/main" val="299522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Creating a Java HTTP Client</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61398" y="1633084"/>
            <a:ext cx="8785225" cy="3382972"/>
          </a:xfrm>
          <a:prstGeom prst="roundRect">
            <a:avLst>
              <a:gd name="adj" fmla="val 5057"/>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Feign is a declarative REST client and helps you create web service clients easily.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Real-world implementations run when the app is executed simply by the developer declaring the announcement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spring-cloud-starter-feign starter to add Feign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with ribbon clients to provide ribbon capabilities such as communication with discovery services and load distribution</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4002862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Add Eureka Server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1" name="사각형: 둥근 모서리 10">
            <a:extLst>
              <a:ext uri="{FF2B5EF4-FFF2-40B4-BE49-F238E27FC236}">
                <a16:creationId xmlns:a16="http://schemas.microsoft.com/office/drawing/2014/main" id="{EF761DA1-FB0E-476B-9714-D4457B7595EE}"/>
              </a:ext>
            </a:extLst>
          </p:cNvPr>
          <p:cNvSpPr/>
          <p:nvPr/>
        </p:nvSpPr>
        <p:spPr>
          <a:xfrm>
            <a:off x="141452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#2</a:t>
            </a:r>
          </a:p>
          <a:p>
            <a:pPr algn="ctr"/>
            <a:r>
              <a:rPr lang="en-US" altLang="ko-KR" dirty="0">
                <a:solidFill>
                  <a:schemeClr val="tx1"/>
                </a:solidFill>
              </a:rPr>
              <a:t>localhost:8082</a:t>
            </a:r>
            <a:endParaRPr lang="ko-KR" altLang="en-US" dirty="0">
              <a:solidFill>
                <a:schemeClr val="tx1"/>
              </a:solidFill>
            </a:endParaRPr>
          </a:p>
        </p:txBody>
      </p:sp>
      <p:sp>
        <p:nvSpPr>
          <p:cNvPr id="12" name="사각형: 둥근 모서리 11">
            <a:extLst>
              <a:ext uri="{FF2B5EF4-FFF2-40B4-BE49-F238E27FC236}">
                <a16:creationId xmlns:a16="http://schemas.microsoft.com/office/drawing/2014/main" id="{C0A503E1-A56D-4393-A1DB-FE6D5F84FE85}"/>
              </a:ext>
            </a:extLst>
          </p:cNvPr>
          <p:cNvSpPr/>
          <p:nvPr/>
        </p:nvSpPr>
        <p:spPr>
          <a:xfrm>
            <a:off x="141657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#2</a:t>
            </a:r>
          </a:p>
          <a:p>
            <a:pPr algn="ctr"/>
            <a:r>
              <a:rPr lang="en-US" altLang="ko-KR" dirty="0">
                <a:solidFill>
                  <a:schemeClr val="tx1"/>
                </a:solidFill>
              </a:rPr>
              <a:t>localhost:8762</a:t>
            </a:r>
            <a:endParaRPr lang="ko-KR" altLang="en-US" dirty="0">
              <a:solidFill>
                <a:schemeClr val="tx1"/>
              </a:solidFill>
            </a:endParaRPr>
          </a:p>
        </p:txBody>
      </p:sp>
      <p:sp>
        <p:nvSpPr>
          <p:cNvPr id="20" name="사각형: 둥근 모서리 19">
            <a:extLst>
              <a:ext uri="{FF2B5EF4-FFF2-40B4-BE49-F238E27FC236}">
                <a16:creationId xmlns:a16="http://schemas.microsoft.com/office/drawing/2014/main" id="{ECDD50DB-031F-4569-AFEF-C2736FE2C5AB}"/>
              </a:ext>
            </a:extLst>
          </p:cNvPr>
          <p:cNvSpPr/>
          <p:nvPr/>
        </p:nvSpPr>
        <p:spPr>
          <a:xfrm>
            <a:off x="4254888" y="2763898"/>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#1</a:t>
            </a:r>
          </a:p>
          <a:p>
            <a:pPr algn="ctr"/>
            <a:r>
              <a:rPr lang="en-US" altLang="ko-KR" dirty="0">
                <a:solidFill>
                  <a:schemeClr val="tx1"/>
                </a:solidFill>
              </a:rPr>
              <a:t>localhost:8081</a:t>
            </a:r>
            <a:endParaRPr lang="ko-KR" altLang="en-US" dirty="0">
              <a:solidFill>
                <a:schemeClr val="tx1"/>
              </a:solidFill>
            </a:endParaRPr>
          </a:p>
        </p:txBody>
      </p:sp>
      <p:sp>
        <p:nvSpPr>
          <p:cNvPr id="21" name="사각형: 둥근 모서리 20">
            <a:extLst>
              <a:ext uri="{FF2B5EF4-FFF2-40B4-BE49-F238E27FC236}">
                <a16:creationId xmlns:a16="http://schemas.microsoft.com/office/drawing/2014/main" id="{A6F5772F-AC57-4492-A6BC-E4D18B513EA4}"/>
              </a:ext>
            </a:extLst>
          </p:cNvPr>
          <p:cNvSpPr/>
          <p:nvPr/>
        </p:nvSpPr>
        <p:spPr>
          <a:xfrm>
            <a:off x="4256943" y="4047537"/>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#1</a:t>
            </a:r>
          </a:p>
          <a:p>
            <a:pPr algn="ctr"/>
            <a:r>
              <a:rPr lang="en-US" altLang="ko-KR" dirty="0">
                <a:solidFill>
                  <a:schemeClr val="tx1"/>
                </a:solidFill>
              </a:rPr>
              <a:t>localhost:8761</a:t>
            </a:r>
            <a:endParaRPr lang="ko-KR" altLang="en-US" dirty="0">
              <a:solidFill>
                <a:schemeClr val="tx1"/>
              </a:solidFill>
            </a:endParaRPr>
          </a:p>
        </p:txBody>
      </p:sp>
      <p:sp>
        <p:nvSpPr>
          <p:cNvPr id="22" name="사각형: 둥근 모서리 21">
            <a:extLst>
              <a:ext uri="{FF2B5EF4-FFF2-40B4-BE49-F238E27FC236}">
                <a16:creationId xmlns:a16="http://schemas.microsoft.com/office/drawing/2014/main" id="{B4D13F24-65F3-4B96-A291-84D7833B699D}"/>
              </a:ext>
            </a:extLst>
          </p:cNvPr>
          <p:cNvSpPr/>
          <p:nvPr/>
        </p:nvSpPr>
        <p:spPr>
          <a:xfrm>
            <a:off x="4254888" y="5640101"/>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Config Server</a:t>
            </a:r>
          </a:p>
          <a:p>
            <a:pPr algn="ctr"/>
            <a:r>
              <a:rPr lang="en-US" altLang="ko-KR" dirty="0">
                <a:solidFill>
                  <a:schemeClr val="tx1"/>
                </a:solidFill>
              </a:rPr>
              <a:t>localhost:8889</a:t>
            </a: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FC437854-58FE-46FE-87FD-3F5F6AB6718C}"/>
              </a:ext>
            </a:extLst>
          </p:cNvPr>
          <p:cNvSpPr/>
          <p:nvPr/>
        </p:nvSpPr>
        <p:spPr>
          <a:xfrm>
            <a:off x="7151471" y="2750594"/>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App #3</a:t>
            </a:r>
          </a:p>
          <a:p>
            <a:pPr algn="ctr"/>
            <a:r>
              <a:rPr lang="en-US" altLang="ko-KR" dirty="0">
                <a:solidFill>
                  <a:schemeClr val="tx1"/>
                </a:solidFill>
              </a:rPr>
              <a:t>localhost:8083</a:t>
            </a:r>
            <a:endParaRPr lang="ko-KR" altLang="en-US" dirty="0">
              <a:solidFill>
                <a:schemeClr val="tx1"/>
              </a:solidFill>
            </a:endParaRPr>
          </a:p>
        </p:txBody>
      </p:sp>
      <p:sp>
        <p:nvSpPr>
          <p:cNvPr id="28" name="사각형: 둥근 모서리 27">
            <a:extLst>
              <a:ext uri="{FF2B5EF4-FFF2-40B4-BE49-F238E27FC236}">
                <a16:creationId xmlns:a16="http://schemas.microsoft.com/office/drawing/2014/main" id="{B3B5BC46-A16F-472C-A8C6-230842F9AD9D}"/>
              </a:ext>
            </a:extLst>
          </p:cNvPr>
          <p:cNvSpPr/>
          <p:nvPr/>
        </p:nvSpPr>
        <p:spPr>
          <a:xfrm>
            <a:off x="7153526" y="4034233"/>
            <a:ext cx="2025181" cy="736430"/>
          </a:xfrm>
          <a:prstGeom prst="roundRect">
            <a:avLst/>
          </a:prstGeom>
          <a:no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Eureka #3</a:t>
            </a:r>
          </a:p>
          <a:p>
            <a:pPr algn="ctr"/>
            <a:r>
              <a:rPr lang="en-US" altLang="ko-KR" dirty="0">
                <a:solidFill>
                  <a:schemeClr val="tx1"/>
                </a:solidFill>
              </a:rPr>
              <a:t>localhost:8763</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387DAB47-7FDF-4DB2-B930-DFA25ADA74E2}"/>
              </a:ext>
            </a:extLst>
          </p:cNvPr>
          <p:cNvCxnSpPr/>
          <p:nvPr/>
        </p:nvCxnSpPr>
        <p:spPr>
          <a:xfrm>
            <a:off x="2415538" y="3470814"/>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191D7A4-4B10-4904-95F4-F3D7070E4E33}"/>
              </a:ext>
            </a:extLst>
          </p:cNvPr>
          <p:cNvCxnSpPr/>
          <p:nvPr/>
        </p:nvCxnSpPr>
        <p:spPr>
          <a:xfrm>
            <a:off x="5267479" y="3484118"/>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67EB7837-DB99-4CD1-89C4-6DC26AB551D3}"/>
              </a:ext>
            </a:extLst>
          </p:cNvPr>
          <p:cNvCxnSpPr/>
          <p:nvPr/>
        </p:nvCxnSpPr>
        <p:spPr>
          <a:xfrm>
            <a:off x="8229829" y="3500328"/>
            <a:ext cx="0" cy="563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98ECB1B-64DA-4B35-9911-F1E0D0C5ED2A}"/>
              </a:ext>
            </a:extLst>
          </p:cNvPr>
          <p:cNvCxnSpPr>
            <a:stCxn id="22" idx="1"/>
            <a:endCxn id="12" idx="2"/>
          </p:cNvCxnSpPr>
          <p:nvPr/>
        </p:nvCxnSpPr>
        <p:spPr>
          <a:xfrm flipH="1" flipV="1">
            <a:off x="2429167" y="4770663"/>
            <a:ext cx="1825721" cy="123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DA0CCB9-F9C1-4254-A601-04A7365D6020}"/>
              </a:ext>
            </a:extLst>
          </p:cNvPr>
          <p:cNvCxnSpPr>
            <a:stCxn id="22" idx="0"/>
            <a:endCxn id="21" idx="2"/>
          </p:cNvCxnSpPr>
          <p:nvPr/>
        </p:nvCxnSpPr>
        <p:spPr>
          <a:xfrm flipV="1">
            <a:off x="5267479" y="4783967"/>
            <a:ext cx="2055" cy="856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8BD86C1-1B0D-4200-91D2-3D561E97D0AF}"/>
              </a:ext>
            </a:extLst>
          </p:cNvPr>
          <p:cNvCxnSpPr>
            <a:cxnSpLocks/>
            <a:endCxn id="28" idx="2"/>
          </p:cNvCxnSpPr>
          <p:nvPr/>
        </p:nvCxnSpPr>
        <p:spPr>
          <a:xfrm flipV="1">
            <a:off x="6280069" y="4770663"/>
            <a:ext cx="1886048" cy="123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FFEF1A3F-1DE0-46EF-BF22-9D62E9357072}"/>
              </a:ext>
            </a:extLst>
          </p:cNvPr>
          <p:cNvCxnSpPr>
            <a:stCxn id="22" idx="1"/>
            <a:endCxn id="11" idx="0"/>
          </p:cNvCxnSpPr>
          <p:nvPr/>
        </p:nvCxnSpPr>
        <p:spPr>
          <a:xfrm rot="10800000">
            <a:off x="2427112" y="2750594"/>
            <a:ext cx="1827776" cy="3257722"/>
          </a:xfrm>
          <a:prstGeom prst="curvedConnector4">
            <a:avLst>
              <a:gd name="adj1" fmla="val 210789"/>
              <a:gd name="adj2" fmla="val 1243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연결선: 구부러짐 42">
            <a:extLst>
              <a:ext uri="{FF2B5EF4-FFF2-40B4-BE49-F238E27FC236}">
                <a16:creationId xmlns:a16="http://schemas.microsoft.com/office/drawing/2014/main" id="{ED99BF1E-DA02-430F-948A-FE9BCB774E8A}"/>
              </a:ext>
            </a:extLst>
          </p:cNvPr>
          <p:cNvCxnSpPr>
            <a:cxnSpLocks/>
            <a:stCxn id="22" idx="3"/>
            <a:endCxn id="27" idx="0"/>
          </p:cNvCxnSpPr>
          <p:nvPr/>
        </p:nvCxnSpPr>
        <p:spPr>
          <a:xfrm flipV="1">
            <a:off x="6280069" y="2750594"/>
            <a:ext cx="1883993" cy="3257722"/>
          </a:xfrm>
          <a:prstGeom prst="curvedConnector4">
            <a:avLst>
              <a:gd name="adj1" fmla="val 184910"/>
              <a:gd name="adj2" fmla="val 1262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71B0ECD0-960E-4E31-A18A-2A971C8E1F6E}"/>
              </a:ext>
            </a:extLst>
          </p:cNvPr>
          <p:cNvCxnSpPr>
            <a:cxnSpLocks/>
            <a:endCxn id="20" idx="0"/>
          </p:cNvCxnSpPr>
          <p:nvPr/>
        </p:nvCxnSpPr>
        <p:spPr>
          <a:xfrm rot="5400000" flipH="1" flipV="1">
            <a:off x="3521551" y="3880870"/>
            <a:ext cx="2862900" cy="628956"/>
          </a:xfrm>
          <a:prstGeom prst="curvedConnector5">
            <a:avLst>
              <a:gd name="adj1" fmla="val 28427"/>
              <a:gd name="adj2" fmla="val -175523"/>
              <a:gd name="adj3" fmla="val 12702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198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 client-side bootstrap approach</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3765184"/>
          </a:xfrm>
          <a:prstGeom prst="roundRect">
            <a:avLst>
              <a:gd name="adj" fmla="val 5392"/>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All apps must have the network location of the configuration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Service Discovery network location is also saved as an attribute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configuration server is also a spring boot app, so you must also register with Eureka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do this, set the service discovery attribute in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instead of using the spring.cloud.config.url attribute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default behavior of apps using spring-cloud-config-client artifacts can be divided into two</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Config First Bootstrap: Config client connects to config server at startup to initialize contact</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Discovery First Bootstrap: How configuration servers are registered with Eureka servers and all apps use Discovery clients to find configuration servers</a:t>
            </a:r>
            <a:endParaRPr lang="ko-KR" altLang="en-US" sz="2000" dirty="0">
              <a:solidFill>
                <a:srgbClr val="24292E"/>
              </a:solidFill>
              <a:latin typeface="+mn-ea"/>
              <a:cs typeface="Arial"/>
              <a:sym typeface="Arial"/>
            </a:endParaRPr>
          </a:p>
        </p:txBody>
      </p:sp>
    </p:spTree>
    <p:extLst>
      <p:ext uri="{BB962C8B-B14F-4D97-AF65-F5344CB8AC3E}">
        <p14:creationId xmlns:p14="http://schemas.microsoft.com/office/powerpoint/2010/main" val="999623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discovery server takes the simple configuration from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not from remote properties</a:t>
            </a:r>
          </a:p>
        </p:txBody>
      </p:sp>
      <p:sp>
        <p:nvSpPr>
          <p:cNvPr id="5" name="직사각형 4">
            <a:extLst>
              <a:ext uri="{FF2B5EF4-FFF2-40B4-BE49-F238E27FC236}">
                <a16:creationId xmlns:a16="http://schemas.microsoft.com/office/drawing/2014/main" id="{A5788A18-104B-4283-B6B8-C64945F4CAC4}"/>
              </a:ext>
            </a:extLst>
          </p:cNvPr>
          <p:cNvSpPr/>
          <p:nvPr/>
        </p:nvSpPr>
        <p:spPr>
          <a:xfrm>
            <a:off x="1962710" y="2749667"/>
            <a:ext cx="4953000" cy="2800767"/>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discovery-service</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${PORT:8761}</a:t>
            </a:r>
          </a:p>
          <a:p>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registerWithEureka</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fetchRegistry</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endParaRPr lang="ko-KR" altLang="en-US" dirty="0"/>
          </a:p>
        </p:txBody>
      </p:sp>
    </p:spTree>
    <p:extLst>
      <p:ext uri="{BB962C8B-B14F-4D97-AF65-F5344CB8AC3E}">
        <p14:creationId xmlns:p14="http://schemas.microsoft.com/office/powerpoint/2010/main" val="3667786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Config server must contain spring-cloud-starter-eureka dependencies</a:t>
            </a:r>
          </a:p>
        </p:txBody>
      </p:sp>
      <p:sp>
        <p:nvSpPr>
          <p:cNvPr id="7" name="직사각형 6">
            <a:extLst>
              <a:ext uri="{FF2B5EF4-FFF2-40B4-BE49-F238E27FC236}">
                <a16:creationId xmlns:a16="http://schemas.microsoft.com/office/drawing/2014/main" id="{7A8DC0CF-26D3-4CF8-96FC-9C3030CFEBDE}"/>
              </a:ext>
            </a:extLst>
          </p:cNvPr>
          <p:cNvSpPr/>
          <p:nvPr/>
        </p:nvSpPr>
        <p:spPr>
          <a:xfrm>
            <a:off x="1442026" y="2318835"/>
            <a:ext cx="8126845" cy="2062103"/>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spring-cloud-config-server</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  &lt;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spring-cloud-starter-eureka</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8" name="직사각형 7">
            <a:extLst>
              <a:ext uri="{FF2B5EF4-FFF2-40B4-BE49-F238E27FC236}">
                <a16:creationId xmlns:a16="http://schemas.microsoft.com/office/drawing/2014/main" id="{D2C68630-7755-4DDB-817A-BD35FEB97F04}"/>
              </a:ext>
            </a:extLst>
          </p:cNvPr>
          <p:cNvSpPr/>
          <p:nvPr/>
        </p:nvSpPr>
        <p:spPr>
          <a:xfrm>
            <a:off x="1518443" y="4401532"/>
            <a:ext cx="7974010" cy="2308324"/>
          </a:xfrm>
          <a:prstGeom prst="rect">
            <a:avLst/>
          </a:prstGeom>
        </p:spPr>
        <p:txBody>
          <a:bodyPr wrap="square">
            <a:spAutoFit/>
          </a:bodyPr>
          <a:lstStyle/>
          <a:p>
            <a:r>
              <a:rPr lang="en-US" altLang="ko-KR" sz="1600" dirty="0">
                <a:solidFill>
                  <a:srgbClr val="00C832"/>
                </a:solidFill>
                <a:latin typeface="Consolas" panose="020B0609020204030204" pitchFamily="49" charset="0"/>
              </a:rPr>
              <a:t>server:</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${PORT:8889}</a:t>
            </a:r>
            <a:r>
              <a:rPr lang="ko-KR" altLang="en-US" sz="1600" dirty="0">
                <a:solidFill>
                  <a:srgbClr val="000000"/>
                </a:solidFill>
                <a:latin typeface="Consolas" panose="020B0609020204030204" pitchFamily="49" charset="0"/>
              </a:rPr>
              <a:t>  </a:t>
            </a:r>
          </a:p>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config-server</a:t>
            </a:r>
            <a:endParaRPr lang="ko-KR" altLang="en-US" sz="1600" dirty="0">
              <a:latin typeface="Consolas" panose="020B0609020204030204" pitchFamily="49" charset="0"/>
            </a:endParaRP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http://localhost:8761/eureka/</a:t>
            </a:r>
            <a:endParaRPr lang="ko-KR" altLang="en-US" dirty="0"/>
          </a:p>
        </p:txBody>
      </p:sp>
    </p:spTree>
    <p:extLst>
      <p:ext uri="{BB962C8B-B14F-4D97-AF65-F5344CB8AC3E}">
        <p14:creationId xmlns:p14="http://schemas.microsoft.com/office/powerpoint/2010/main" val="1021826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Clients no longer need to have the address of the configuration server</a:t>
            </a:r>
          </a:p>
        </p:txBody>
      </p:sp>
      <p:sp>
        <p:nvSpPr>
          <p:cNvPr id="5" name="직사각형 4">
            <a:extLst>
              <a:ext uri="{FF2B5EF4-FFF2-40B4-BE49-F238E27FC236}">
                <a16:creationId xmlns:a16="http://schemas.microsoft.com/office/drawing/2014/main" id="{B7485971-9A9A-4158-8AD2-5CE3D01A8BDC}"/>
              </a:ext>
            </a:extLst>
          </p:cNvPr>
          <p:cNvSpPr/>
          <p:nvPr/>
        </p:nvSpPr>
        <p:spPr>
          <a:xfrm>
            <a:off x="1451264" y="2579842"/>
            <a:ext cx="4953000" cy="2308324"/>
          </a:xfrm>
          <a:prstGeom prst="rect">
            <a:avLst/>
          </a:prstGeom>
        </p:spPr>
        <p:txBody>
          <a:bodyPr>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discovery:</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enabled:</a:t>
            </a:r>
            <a:r>
              <a:rPr lang="en-US" altLang="ko-KR" dirty="0">
                <a:solidFill>
                  <a:srgbClr val="000000"/>
                </a:solidFill>
                <a:latin typeface="Consolas" panose="020B0609020204030204" pitchFamily="49" charset="0"/>
              </a:rPr>
              <a:t> </a:t>
            </a:r>
            <a:r>
              <a:rPr lang="en-US" altLang="ko-KR" b="1" dirty="0">
                <a:solidFill>
                  <a:srgbClr val="094F05"/>
                </a:solidFill>
                <a:latin typeface="Consolas" panose="020B0609020204030204" pitchFamily="49" charset="0"/>
              </a:rPr>
              <a:t>true</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serviceId</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config-server</a:t>
            </a:r>
            <a:endParaRPr lang="ko-KR" altLang="en-US" dirty="0"/>
          </a:p>
        </p:txBody>
      </p:sp>
    </p:spTree>
    <p:extLst>
      <p:ext uri="{BB962C8B-B14F-4D97-AF65-F5344CB8AC3E}">
        <p14:creationId xmlns:p14="http://schemas.microsoft.com/office/powerpoint/2010/main" val="4070286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Config Server Discovery</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430855"/>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Results Screen</a:t>
            </a:r>
          </a:p>
        </p:txBody>
      </p:sp>
      <p:pic>
        <p:nvPicPr>
          <p:cNvPr id="5" name="그림 4">
            <a:extLst>
              <a:ext uri="{FF2B5EF4-FFF2-40B4-BE49-F238E27FC236}">
                <a16:creationId xmlns:a16="http://schemas.microsoft.com/office/drawing/2014/main" id="{A35FD15D-1855-410E-8C3D-72345EB535CE}"/>
              </a:ext>
            </a:extLst>
          </p:cNvPr>
          <p:cNvPicPr>
            <a:picLocks noChangeAspect="1"/>
          </p:cNvPicPr>
          <p:nvPr/>
        </p:nvPicPr>
        <p:blipFill>
          <a:blip r:embed="rId3"/>
          <a:stretch>
            <a:fillRect/>
          </a:stretch>
        </p:blipFill>
        <p:spPr>
          <a:xfrm>
            <a:off x="1302326" y="2041235"/>
            <a:ext cx="7887855" cy="4814385"/>
          </a:xfrm>
          <a:prstGeom prst="rect">
            <a:avLst/>
          </a:prstGeom>
        </p:spPr>
      </p:pic>
    </p:spTree>
    <p:extLst>
      <p:ext uri="{BB962C8B-B14F-4D97-AF65-F5344CB8AC3E}">
        <p14:creationId xmlns:p14="http://schemas.microsoft.com/office/powerpoint/2010/main" val="253235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Server Application Development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184577"/>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configuration server attempts to replicate storage after the first HTTP resource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Set the </a:t>
            </a:r>
            <a:r>
              <a:rPr lang="en-US" altLang="ko-KR" sz="2000" dirty="0" err="1">
                <a:solidFill>
                  <a:srgbClr val="24292E"/>
                </a:solidFill>
                <a:latin typeface="+mn-ea"/>
                <a:cs typeface="Arial"/>
                <a:sym typeface="Arial"/>
              </a:rPr>
              <a:t>cloneOnStart</a:t>
            </a:r>
            <a:r>
              <a:rPr lang="en-US" altLang="ko-KR" sz="2000" dirty="0">
                <a:solidFill>
                  <a:srgbClr val="24292E"/>
                </a:solidFill>
                <a:latin typeface="+mn-ea"/>
                <a:cs typeface="Arial"/>
                <a:sym typeface="Arial"/>
              </a:rPr>
              <a:t> property to true to force replication of storage immediately after application startup</a:t>
            </a:r>
          </a:p>
        </p:txBody>
      </p:sp>
      <p:sp>
        <p:nvSpPr>
          <p:cNvPr id="11" name="직사각형 10">
            <a:extLst>
              <a:ext uri="{FF2B5EF4-FFF2-40B4-BE49-F238E27FC236}">
                <a16:creationId xmlns:a16="http://schemas.microsoft.com/office/drawing/2014/main" id="{B908D871-9824-4AE9-8AB7-8F3ADD533A15}"/>
              </a:ext>
            </a:extLst>
          </p:cNvPr>
          <p:cNvSpPr/>
          <p:nvPr/>
        </p:nvSpPr>
        <p:spPr>
          <a:xfrm>
            <a:off x="678503" y="2950081"/>
            <a:ext cx="9128772" cy="3970318"/>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server:</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git:</a:t>
            </a:r>
            <a:r>
              <a:rPr lang="en-US" altLang="ko-KR" dirty="0">
                <a:solidFill>
                  <a:srgbClr val="000000"/>
                </a:solidFill>
                <a:latin typeface="Consolas" panose="020B0609020204030204" pitchFamily="49" charset="0"/>
              </a:rPr>
              <a:t> </a:t>
            </a:r>
            <a:endParaRPr lang="en-US" altLang="ko-KR" b="1" dirty="0">
              <a:solidFill>
                <a:srgbClr val="094F05"/>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a:rPr>
              <a:t>https://github.com/leeyoungkon/spring-cloud-config-repo.git</a:t>
            </a:r>
            <a:endParaRPr lang="en-US" altLang="ko-KR" dirty="0">
              <a:solidFill>
                <a:srgbClr val="000000"/>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basedir</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C:\eGovFrameDev-3.1</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username: </a:t>
            </a:r>
            <a:r>
              <a:rPr lang="en-US" altLang="ko-KR" dirty="0">
                <a:solidFill>
                  <a:srgbClr val="000000"/>
                </a:solidFill>
                <a:latin typeface="Consolas" panose="020B0609020204030204" pitchFamily="49" charset="0"/>
              </a:rPr>
              <a:t>${</a:t>
            </a:r>
            <a:r>
              <a:rPr lang="en-US" altLang="ko-KR" dirty="0" err="1">
                <a:solidFill>
                  <a:srgbClr val="000000"/>
                </a:solidFill>
                <a:latin typeface="Consolas" panose="020B0609020204030204" pitchFamily="49" charset="0"/>
              </a:rPr>
              <a:t>github.username</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password:</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github.password</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cloneOnStart</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true </a:t>
            </a:r>
          </a:p>
          <a:p>
            <a:r>
              <a:rPr lang="en-US" altLang="ko-KR" dirty="0">
                <a:solidFill>
                  <a:srgbClr val="000000"/>
                </a:solidFill>
                <a:latin typeface="Consolas" panose="020B0609020204030204" pitchFamily="49" charset="0"/>
              </a:rPr>
              <a:t>  </a:t>
            </a:r>
            <a:endParaRPr lang="ko-KR" altLang="en-US" dirty="0"/>
          </a:p>
        </p:txBody>
      </p:sp>
    </p:spTree>
    <p:extLst>
      <p:ext uri="{BB962C8B-B14F-4D97-AF65-F5344CB8AC3E}">
        <p14:creationId xmlns:p14="http://schemas.microsoft.com/office/powerpoint/2010/main" val="1429307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Client-side configuration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45234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Instead of setting the profile property in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you can also pass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 factor.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configuration allows the client to get attributes from the discovery branch</a:t>
            </a:r>
          </a:p>
        </p:txBody>
      </p:sp>
      <p:sp>
        <p:nvSpPr>
          <p:cNvPr id="11" name="직사각형 10">
            <a:extLst>
              <a:ext uri="{FF2B5EF4-FFF2-40B4-BE49-F238E27FC236}">
                <a16:creationId xmlns:a16="http://schemas.microsoft.com/office/drawing/2014/main" id="{B908D871-9824-4AE9-8AB7-8F3ADD533A15}"/>
              </a:ext>
            </a:extLst>
          </p:cNvPr>
          <p:cNvSpPr/>
          <p:nvPr/>
        </p:nvSpPr>
        <p:spPr>
          <a:xfrm>
            <a:off x="825300" y="3132165"/>
            <a:ext cx="9128772" cy="2308324"/>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application:</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name:</a:t>
            </a:r>
            <a:r>
              <a:rPr lang="en-US" altLang="ko-KR" dirty="0">
                <a:solidFill>
                  <a:srgbClr val="000000"/>
                </a:solidFill>
                <a:latin typeface="Consolas" panose="020B0609020204030204" pitchFamily="49" charset="0"/>
              </a:rPr>
              <a:t> client-service</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C832"/>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invalidUrl="https:///"/>
              </a:rPr>
              <a:t>https://</a:t>
            </a:r>
            <a:r>
              <a:rPr lang="en-US" altLang="ko-KR" dirty="0">
                <a:solidFill>
                  <a:srgbClr val="000000"/>
                </a:solidFill>
                <a:latin typeface="Consolas" panose="020B0609020204030204" pitchFamily="49" charset="0"/>
              </a:rPr>
              <a:t>localhost:8889</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profile: </a:t>
            </a:r>
            <a:r>
              <a:rPr lang="en-US" altLang="ko-KR" dirty="0">
                <a:solidFill>
                  <a:srgbClr val="000000"/>
                </a:solidFill>
                <a:latin typeface="Consolas" panose="020B0609020204030204" pitchFamily="49" charset="0"/>
              </a:rPr>
              <a:t>zone1</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label:</a:t>
            </a:r>
            <a:r>
              <a:rPr lang="en-US" altLang="ko-KR" dirty="0">
                <a:solidFill>
                  <a:srgbClr val="000000"/>
                </a:solidFill>
                <a:latin typeface="Consolas" panose="020B0609020204030204" pitchFamily="49" charset="0"/>
              </a:rPr>
              <a:t> discovery </a:t>
            </a:r>
            <a:endParaRPr lang="ko-KR" altLang="en-US" dirty="0"/>
          </a:p>
        </p:txBody>
      </p:sp>
    </p:spTree>
    <p:extLst>
      <p:ext uri="{BB962C8B-B14F-4D97-AF65-F5344CB8AC3E}">
        <p14:creationId xmlns:p14="http://schemas.microsoft.com/office/powerpoint/2010/main" val="3023219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Multiple storage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Sometimes you need to configure multiple repositories on a single configuration server.</a:t>
            </a:r>
          </a:p>
        </p:txBody>
      </p:sp>
      <p:sp>
        <p:nvSpPr>
          <p:cNvPr id="11" name="직사각형 10">
            <a:extLst>
              <a:ext uri="{FF2B5EF4-FFF2-40B4-BE49-F238E27FC236}">
                <a16:creationId xmlns:a16="http://schemas.microsoft.com/office/drawing/2014/main" id="{B908D871-9824-4AE9-8AB7-8F3ADD533A15}"/>
              </a:ext>
            </a:extLst>
          </p:cNvPr>
          <p:cNvSpPr/>
          <p:nvPr/>
        </p:nvSpPr>
        <p:spPr>
          <a:xfrm>
            <a:off x="777228" y="2355273"/>
            <a:ext cx="9128772" cy="3970318"/>
          </a:xfrm>
          <a:prstGeom prst="rect">
            <a:avLst/>
          </a:prstGeom>
        </p:spPr>
        <p:txBody>
          <a:bodyPr wrap="square">
            <a:spAutoFit/>
          </a:bodyPr>
          <a:lstStyle/>
          <a:p>
            <a:r>
              <a:rPr lang="en-US" altLang="ko-KR" dirty="0">
                <a:solidFill>
                  <a:srgbClr val="00C832"/>
                </a:solidFill>
                <a:latin typeface="Consolas" panose="020B0609020204030204" pitchFamily="49" charset="0"/>
              </a:rPr>
              <a:t>spring:</a:t>
            </a:r>
            <a:r>
              <a:rPr lang="en-US" altLang="ko-KR" dirty="0">
                <a:solidFill>
                  <a:srgbClr val="000000"/>
                </a:solidFill>
                <a:latin typeface="Consolas" panose="020B0609020204030204" pitchFamily="49" charset="0"/>
              </a:rPr>
              <a:t>  </a:t>
            </a:r>
          </a:p>
          <a:p>
            <a:r>
              <a:rPr lang="en-US" altLang="ko-KR" dirty="0">
                <a:solidFill>
                  <a:srgbClr val="00C832"/>
                </a:solidFill>
                <a:latin typeface="Consolas" panose="020B0609020204030204" pitchFamily="49" charset="0"/>
              </a:rPr>
              <a:t>  cloud:</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config:</a:t>
            </a:r>
          </a:p>
          <a:p>
            <a:r>
              <a:rPr lang="en-US" altLang="ko-KR" dirty="0">
                <a:solidFill>
                  <a:srgbClr val="00C832"/>
                </a:solidFill>
                <a:latin typeface="Consolas" panose="020B0609020204030204" pitchFamily="49" charset="0"/>
              </a:rPr>
              <a:t>      server:</a:t>
            </a:r>
            <a:endParaRPr lang="en-US" altLang="ko-KR" dirty="0">
              <a:solidFill>
                <a:srgbClr val="000000"/>
              </a:solidFill>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git: </a:t>
            </a:r>
            <a:r>
              <a:rPr lang="en-US" altLang="ko-KR" dirty="0">
                <a:solidFill>
                  <a:srgbClr val="000000"/>
                </a:solidFill>
                <a:latin typeface="Consolas" panose="020B0609020204030204" pitchFamily="49" charset="0"/>
              </a:rPr>
              <a:t>zone1</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3"/>
              </a:rPr>
              <a:t>http://github.com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repos:</a:t>
            </a:r>
          </a:p>
          <a:p>
            <a:r>
              <a:rPr lang="en-US" altLang="ko-KR" dirty="0">
                <a:solidFill>
                  <a:srgbClr val="00C832"/>
                </a:solidFill>
                <a:latin typeface="Consolas" panose="020B0609020204030204" pitchFamily="49" charset="0"/>
              </a:rPr>
              <a:t>            simple:</a:t>
            </a:r>
            <a:r>
              <a:rPr lang="en-US" altLang="ko-KR" dirty="0">
                <a:solidFill>
                  <a:srgbClr val="000000"/>
                </a:solidFill>
                <a:latin typeface="Consolas" panose="020B0609020204030204" pitchFamily="49" charset="0"/>
              </a:rPr>
              <a:t> </a:t>
            </a:r>
            <a:r>
              <a:rPr lang="en-US" altLang="ko-KR" dirty="0">
                <a:solidFill>
                  <a:srgbClr val="000000"/>
                </a:solidFill>
                <a:latin typeface="Consolas" panose="020B0609020204030204" pitchFamily="49" charset="0"/>
                <a:hlinkClick r:id="rId4"/>
              </a:rPr>
              <a:t>https://github.com/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special: </a:t>
            </a:r>
          </a:p>
          <a:p>
            <a:r>
              <a:rPr lang="en-US" altLang="ko-KR" dirty="0">
                <a:solidFill>
                  <a:srgbClr val="00C832"/>
                </a:solidFill>
                <a:latin typeface="Consolas" panose="020B0609020204030204" pitchFamily="49" charset="0"/>
              </a:rPr>
              <a:t>              pattern:</a:t>
            </a:r>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spcial</a:t>
            </a:r>
            <a:r>
              <a:rPr lang="en-US" altLang="ko-KR" dirty="0">
                <a:solidFill>
                  <a:srgbClr val="000000"/>
                </a:solidFill>
                <a:latin typeface="Consolas" panose="020B0609020204030204" pitchFamily="49" charset="0"/>
              </a:rPr>
              <a:t>*/dev*,*special*/dev*</a:t>
            </a:r>
          </a:p>
          <a:p>
            <a:r>
              <a:rPr lang="en-US" altLang="ko-KR" dirty="0">
                <a:solidFill>
                  <a:srgbClr val="000000"/>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 </a:t>
            </a:r>
            <a:r>
              <a:rPr lang="en-US" altLang="ko-KR" dirty="0">
                <a:solidFill>
                  <a:srgbClr val="000000"/>
                </a:solidFill>
                <a:latin typeface="Consolas" panose="020B0609020204030204" pitchFamily="49" charset="0"/>
                <a:hlinkClick r:id="rId4"/>
              </a:rPr>
              <a:t>https://github.com</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00C832"/>
                </a:solidFill>
                <a:latin typeface="Consolas" panose="020B0609020204030204" pitchFamily="49" charset="0"/>
              </a:rPr>
              <a:t>local:</a:t>
            </a:r>
          </a:p>
          <a:p>
            <a:r>
              <a:rPr lang="en-US" altLang="ko-KR" dirty="0">
                <a:solidFill>
                  <a:srgbClr val="00C832"/>
                </a:solidFill>
                <a:latin typeface="Consolas" panose="020B0609020204030204" pitchFamily="49" charset="0"/>
              </a:rPr>
              <a:t>              pattern: </a:t>
            </a:r>
            <a:r>
              <a:rPr lang="en-US" altLang="ko-KR" dirty="0">
                <a:solidFill>
                  <a:srgbClr val="000000"/>
                </a:solidFill>
                <a:latin typeface="Consolas" panose="020B0609020204030204" pitchFamily="49" charset="0"/>
              </a:rPr>
              <a:t>local*</a:t>
            </a:r>
          </a:p>
          <a:p>
            <a:r>
              <a:rPr lang="en-US" altLang="ko-KR" dirty="0">
                <a:solidFill>
                  <a:srgbClr val="00C832"/>
                </a:solidFill>
                <a:latin typeface="Consolas" panose="020B0609020204030204" pitchFamily="49" charset="0"/>
              </a:rPr>
              <a:t>              </a:t>
            </a:r>
            <a:r>
              <a:rPr lang="en-US" altLang="ko-KR" dirty="0" err="1">
                <a:solidFill>
                  <a:srgbClr val="00C832"/>
                </a:solidFill>
                <a:latin typeface="Consolas" panose="020B0609020204030204" pitchFamily="49" charset="0"/>
              </a:rPr>
              <a:t>uri</a:t>
            </a:r>
            <a:r>
              <a:rPr lang="en-US" altLang="ko-KR" dirty="0">
                <a:solidFill>
                  <a:srgbClr val="00C832"/>
                </a:solidFill>
                <a:latin typeface="Consolas" panose="020B0609020204030204" pitchFamily="49" charset="0"/>
              </a:rPr>
              <a:t>: </a:t>
            </a:r>
            <a:r>
              <a:rPr lang="en-US" altLang="ko-KR" dirty="0">
                <a:solidFill>
                  <a:srgbClr val="000000"/>
                </a:solidFill>
                <a:latin typeface="Consolas" panose="020B0609020204030204" pitchFamily="49" charset="0"/>
              </a:rPr>
              <a:t>file:/home/config/config-repo </a:t>
            </a:r>
            <a:endParaRPr lang="ko-KR" altLang="en-US" dirty="0"/>
          </a:p>
        </p:txBody>
      </p:sp>
    </p:spTree>
    <p:extLst>
      <p:ext uri="{BB962C8B-B14F-4D97-AF65-F5344CB8AC3E}">
        <p14:creationId xmlns:p14="http://schemas.microsoft.com/office/powerpoint/2010/main" val="954514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59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2452256"/>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Vault is a tool that provides secure access to confidential information through a unified path</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allow the configuration server to use this type of backend, it must start with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=vault so that the configuration server uses a vault profile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install and run a vault instance before you start the configuration server</a:t>
            </a:r>
          </a:p>
          <a:p>
            <a:pPr marL="342900" indent="-342900">
              <a:buFont typeface="Arial" panose="020B0604020202020204" pitchFamily="34" charset="0"/>
              <a:buChar char="•"/>
            </a:pPr>
            <a:endParaRPr lang="en-US" altLang="ko-KR" sz="2000" dirty="0">
              <a:solidFill>
                <a:srgbClr val="24292E"/>
              </a:solidFill>
              <a:latin typeface="+mn-ea"/>
              <a:cs typeface="Arial"/>
              <a:sym typeface="Arial"/>
            </a:endParaRPr>
          </a:p>
        </p:txBody>
      </p:sp>
    </p:spTree>
    <p:extLst>
      <p:ext uri="{BB962C8B-B14F-4D97-AF65-F5344CB8AC3E}">
        <p14:creationId xmlns:p14="http://schemas.microsoft.com/office/powerpoint/2010/main" val="146793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Use </a:t>
            </a:r>
            <a:r>
              <a:rPr lang="en-US" altLang="ko-KR" dirty="0" err="1"/>
              <a:t>Hystrix</a:t>
            </a:r>
            <a:r>
              <a:rPr lang="en-US" altLang="ko-KR" dirty="0"/>
              <a:t> to handle latency and fault tolerance</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gd name="adj" fmla="val 578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Implementation of a circuit breaker pattern</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can integrate ribbon and Feign client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Fallback is very closely related to the circuit breaker concept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library makes it easy to set fallback logic to run when circuit breaker timeout occurs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spring-cloud-starter-</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to add to a project</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008829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TextBox 4">
            <a:extLst>
              <a:ext uri="{FF2B5EF4-FFF2-40B4-BE49-F238E27FC236}">
                <a16:creationId xmlns:a16="http://schemas.microsoft.com/office/drawing/2014/main" id="{44564916-D141-4C95-961B-FE8FB7415CB0}"/>
              </a:ext>
            </a:extLst>
          </p:cNvPr>
          <p:cNvSpPr txBox="1"/>
          <p:nvPr/>
        </p:nvSpPr>
        <p:spPr>
          <a:xfrm>
            <a:off x="354623" y="1737200"/>
            <a:ext cx="8169174" cy="1015663"/>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latin typeface="KoPub돋움체 Medium"/>
                <a:ea typeface="KoPub돋움체 Medium"/>
              </a:rPr>
              <a:t>make vault folder</a:t>
            </a:r>
          </a:p>
          <a:p>
            <a:pPr marL="285750" indent="-285750">
              <a:buFont typeface="Arial" panose="020B0604020202020204" pitchFamily="34" charset="0"/>
              <a:buChar char="•"/>
            </a:pPr>
            <a:r>
              <a:rPr lang="en-US" altLang="ko-KR" sz="2000" dirty="0">
                <a:latin typeface="KoPub돋움체 Medium"/>
                <a:ea typeface="KoPub돋움체 Medium"/>
              </a:rPr>
              <a:t>make sub folder file, config, log</a:t>
            </a:r>
          </a:p>
          <a:p>
            <a:pPr marL="285750" indent="-285750">
              <a:buFont typeface="Arial" panose="020B0604020202020204" pitchFamily="34" charset="0"/>
              <a:buChar char="•"/>
            </a:pPr>
            <a:r>
              <a:rPr lang="en-US" altLang="ko-KR" sz="2000" dirty="0">
                <a:latin typeface="KoPub돋움체 Medium"/>
                <a:ea typeface="KoPub돋움체 Medium"/>
              </a:rPr>
              <a:t>make </a:t>
            </a:r>
            <a:r>
              <a:rPr lang="en-US" altLang="ko-KR" sz="2000" dirty="0" err="1">
                <a:latin typeface="KoPub돋움체 Medium"/>
                <a:ea typeface="KoPub돋움체 Medium"/>
              </a:rPr>
              <a:t>local.json</a:t>
            </a:r>
            <a:r>
              <a:rPr lang="en-US" altLang="ko-KR" sz="2000" dirty="0">
                <a:latin typeface="KoPub돋움체 Medium"/>
                <a:ea typeface="KoPub돋움체 Medium"/>
              </a:rPr>
              <a:t> in config folder like as:</a:t>
            </a:r>
            <a:endParaRPr lang="ko-KR" altLang="en-US" sz="2000" dirty="0">
              <a:latin typeface="KoPub돋움체 Medium"/>
              <a:ea typeface="KoPub돋움체 Medium"/>
            </a:endParaRPr>
          </a:p>
        </p:txBody>
      </p:sp>
      <p:sp>
        <p:nvSpPr>
          <p:cNvPr id="7" name="직사각형 6">
            <a:extLst>
              <a:ext uri="{FF2B5EF4-FFF2-40B4-BE49-F238E27FC236}">
                <a16:creationId xmlns:a16="http://schemas.microsoft.com/office/drawing/2014/main" id="{DDAFDFDD-C1BE-4D27-BF6A-D75AB6C8AFF3}"/>
              </a:ext>
            </a:extLst>
          </p:cNvPr>
          <p:cNvSpPr/>
          <p:nvPr/>
        </p:nvSpPr>
        <p:spPr>
          <a:xfrm>
            <a:off x="5541989" y="1247700"/>
            <a:ext cx="4044221" cy="4801314"/>
          </a:xfrm>
          <a:prstGeom prst="rect">
            <a:avLst/>
          </a:prstGeom>
        </p:spPr>
        <p:txBody>
          <a:bodyPr wrap="square">
            <a:spAutoFit/>
          </a:bodyPr>
          <a:lstStyle/>
          <a:p>
            <a:r>
              <a:rPr lang="en-US" altLang="ko-KR" dirty="0"/>
              <a:t>{</a:t>
            </a:r>
          </a:p>
          <a:p>
            <a:r>
              <a:rPr lang="en-US" altLang="ko-KR" dirty="0"/>
              <a:t>   "listener":{</a:t>
            </a:r>
          </a:p>
          <a:p>
            <a:r>
              <a:rPr lang="en-US" altLang="ko-KR" dirty="0"/>
              <a:t>      "</a:t>
            </a:r>
            <a:r>
              <a:rPr lang="en-US" altLang="ko-KR" dirty="0" err="1"/>
              <a:t>tcp</a:t>
            </a:r>
            <a:r>
              <a:rPr lang="en-US" altLang="ko-KR" dirty="0"/>
              <a:t>":{</a:t>
            </a:r>
          </a:p>
          <a:p>
            <a:r>
              <a:rPr lang="en-US" altLang="ko-KR" dirty="0"/>
              <a:t>         "address":"0.0.0.0:8200",</a:t>
            </a:r>
          </a:p>
          <a:p>
            <a:r>
              <a:rPr lang="en-US" altLang="ko-KR" dirty="0"/>
              <a:t>         "tls_disable":1</a:t>
            </a:r>
          </a:p>
          <a:p>
            <a:r>
              <a:rPr lang="en-US" altLang="ko-KR" dirty="0"/>
              <a:t>      }</a:t>
            </a:r>
          </a:p>
          <a:p>
            <a:r>
              <a:rPr lang="en-US" altLang="ko-KR" dirty="0"/>
              <a:t>   },</a:t>
            </a:r>
          </a:p>
          <a:p>
            <a:r>
              <a:rPr lang="en-US" altLang="ko-KR" dirty="0"/>
              <a:t>   "backend":{</a:t>
            </a:r>
          </a:p>
          <a:p>
            <a:r>
              <a:rPr lang="en-US" altLang="ko-KR" dirty="0"/>
              <a:t>      "file":{</a:t>
            </a:r>
          </a:p>
          <a:p>
            <a:r>
              <a:rPr lang="en-US" altLang="ko-KR" dirty="0"/>
              <a:t>         "path":"/vault/file"</a:t>
            </a:r>
          </a:p>
          <a:p>
            <a:r>
              <a:rPr lang="en-US" altLang="ko-KR" dirty="0"/>
              <a:t>      }</a:t>
            </a:r>
          </a:p>
          <a:p>
            <a:r>
              <a:rPr lang="en-US" altLang="ko-KR" dirty="0"/>
              <a:t>   },</a:t>
            </a:r>
          </a:p>
          <a:p>
            <a:r>
              <a:rPr lang="en-US" altLang="ko-KR" dirty="0"/>
              <a:t>   "default_lease_ttl":"876000h",</a:t>
            </a:r>
          </a:p>
          <a:p>
            <a:r>
              <a:rPr lang="en-US" altLang="ko-KR" dirty="0"/>
              <a:t>   "max_lease_ttl":"876000h",</a:t>
            </a:r>
          </a:p>
          <a:p>
            <a:r>
              <a:rPr lang="en-US" altLang="ko-KR" dirty="0"/>
              <a:t>   "</a:t>
            </a:r>
            <a:r>
              <a:rPr lang="en-US" altLang="ko-KR" dirty="0" err="1"/>
              <a:t>ui</a:t>
            </a:r>
            <a:r>
              <a:rPr lang="en-US" altLang="ko-KR" dirty="0"/>
              <a:t>":true,</a:t>
            </a:r>
          </a:p>
          <a:p>
            <a:r>
              <a:rPr lang="en-US" altLang="ko-KR" dirty="0"/>
              <a:t>   "</a:t>
            </a:r>
            <a:r>
              <a:rPr lang="en-US" altLang="ko-KR" dirty="0" err="1"/>
              <a:t>log_level</a:t>
            </a:r>
            <a:r>
              <a:rPr lang="en-US" altLang="ko-KR" dirty="0"/>
              <a:t>": "trace"</a:t>
            </a:r>
          </a:p>
          <a:p>
            <a:r>
              <a:rPr lang="en-US" altLang="ko-KR" dirty="0"/>
              <a:t>}</a:t>
            </a:r>
            <a:endParaRPr lang="ko-KR" altLang="en-US" dirty="0"/>
          </a:p>
        </p:txBody>
      </p:sp>
    </p:spTree>
    <p:extLst>
      <p:ext uri="{BB962C8B-B14F-4D97-AF65-F5344CB8AC3E}">
        <p14:creationId xmlns:p14="http://schemas.microsoft.com/office/powerpoint/2010/main" val="3678254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372611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Docker can be used to start the bolt as shown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--name </a:t>
            </a:r>
            <a:r>
              <a:rPr lang="en-US" altLang="ko-KR" sz="2000" dirty="0" err="1">
                <a:solidFill>
                  <a:srgbClr val="24292E"/>
                </a:solidFill>
                <a:latin typeface="+mn-ea"/>
                <a:cs typeface="Arial"/>
                <a:sym typeface="Arial"/>
              </a:rPr>
              <a:t>myvault</a:t>
            </a:r>
            <a:r>
              <a:rPr lang="en-US" altLang="ko-KR" sz="2000" dirty="0">
                <a:solidFill>
                  <a:srgbClr val="24292E"/>
                </a:solidFill>
                <a:latin typeface="+mn-ea"/>
                <a:cs typeface="Arial"/>
                <a:sym typeface="Arial"/>
              </a:rPr>
              <a:t> -d --cap-add=IPC_LOCK -p 8200:8200  --log-opt mode=non-blocking  -v C:\vault\config:/vault/config  -v C:\vault\file:/vault/file  -v C:\vault\logs:/vault/logs vault:1.4.3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logs -f </a:t>
            </a:r>
            <a:r>
              <a:rPr lang="en-US" altLang="ko-KR" sz="2000" dirty="0" err="1">
                <a:solidFill>
                  <a:srgbClr val="24292E"/>
                </a:solidFill>
                <a:latin typeface="+mn-ea"/>
                <a:cs typeface="Arial"/>
                <a:sym typeface="Arial"/>
              </a:rPr>
              <a:t>myvault</a:t>
            </a:r>
            <a:r>
              <a:rPr lang="en-US" altLang="ko-KR" sz="2000" dirty="0">
                <a:solidFill>
                  <a:srgbClr val="24292E"/>
                </a:solidFill>
                <a:latin typeface="+mn-ea"/>
                <a:cs typeface="Arial"/>
                <a:sym typeface="Arial"/>
              </a:rPr>
              <a:t> &gt;&gt; C:\vault\logs\mystd.log 2&gt;&amp;1</a:t>
            </a:r>
          </a:p>
          <a:p>
            <a:pPr marL="342900" indent="-342900">
              <a:buFont typeface="Arial" panose="020B0604020202020204" pitchFamily="34" charset="0"/>
              <a:buChar char="•"/>
            </a:pPr>
            <a:r>
              <a:rPr lang="en-US" altLang="ko-KR" sz="2000" dirty="0">
                <a:solidFill>
                  <a:srgbClr val="24292E"/>
                </a:solidFill>
                <a:latin typeface="+mn-ea"/>
                <a:cs typeface="Arial"/>
                <a:sym typeface="Arial"/>
              </a:rPr>
              <a:t>http://localhost:8200/ui</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write auth/token/create policies=</a:t>
            </a:r>
            <a:r>
              <a:rPr lang="en-US" altLang="ko-KR" sz="2000" dirty="0" err="1">
                <a:solidFill>
                  <a:srgbClr val="24292E"/>
                </a:solidFill>
                <a:latin typeface="+mn-ea"/>
                <a:cs typeface="Arial"/>
                <a:sym typeface="Arial"/>
              </a:rPr>
              <a:t>account_read_only</a:t>
            </a:r>
            <a:r>
              <a:rPr lang="en-US" altLang="ko-KR" sz="2000" dirty="0">
                <a:solidFill>
                  <a:srgbClr val="24292E"/>
                </a:solidFill>
                <a:latin typeface="+mn-ea"/>
                <a:cs typeface="Arial"/>
                <a:sym typeface="Arial"/>
              </a:rPr>
              <a: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curl --header "X-Vault-Token: s.qQrDUV79oFnKQZ642ow5vVt2" http://localhost:8200/v1/myaccount/info</a:t>
            </a:r>
          </a:p>
        </p:txBody>
      </p:sp>
    </p:spTree>
    <p:extLst>
      <p:ext uri="{BB962C8B-B14F-4D97-AF65-F5344CB8AC3E}">
        <p14:creationId xmlns:p14="http://schemas.microsoft.com/office/powerpoint/2010/main" val="3447300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4DC89EB5-B592-4719-B307-097A4AA60B7B}"/>
              </a:ext>
            </a:extLst>
          </p:cNvPr>
          <p:cNvPicPr>
            <a:picLocks noChangeAspect="1"/>
          </p:cNvPicPr>
          <p:nvPr/>
        </p:nvPicPr>
        <p:blipFill>
          <a:blip r:embed="rId3"/>
          <a:stretch>
            <a:fillRect/>
          </a:stretch>
        </p:blipFill>
        <p:spPr>
          <a:xfrm>
            <a:off x="3314700" y="1128108"/>
            <a:ext cx="5307806" cy="5601460"/>
          </a:xfrm>
          <a:prstGeom prst="rect">
            <a:avLst/>
          </a:prstGeom>
        </p:spPr>
      </p:pic>
    </p:spTree>
    <p:extLst>
      <p:ext uri="{BB962C8B-B14F-4D97-AF65-F5344CB8AC3E}">
        <p14:creationId xmlns:p14="http://schemas.microsoft.com/office/powerpoint/2010/main" val="4086309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03E38D72-A2F5-455F-AAC8-3302D3CC427B}"/>
              </a:ext>
            </a:extLst>
          </p:cNvPr>
          <p:cNvPicPr>
            <a:picLocks noChangeAspect="1"/>
          </p:cNvPicPr>
          <p:nvPr/>
        </p:nvPicPr>
        <p:blipFill>
          <a:blip r:embed="rId3"/>
          <a:stretch>
            <a:fillRect/>
          </a:stretch>
        </p:blipFill>
        <p:spPr>
          <a:xfrm>
            <a:off x="3823956" y="1047675"/>
            <a:ext cx="4477094" cy="5610300"/>
          </a:xfrm>
          <a:prstGeom prst="rect">
            <a:avLst/>
          </a:prstGeom>
        </p:spPr>
      </p:pic>
    </p:spTree>
    <p:extLst>
      <p:ext uri="{BB962C8B-B14F-4D97-AF65-F5344CB8AC3E}">
        <p14:creationId xmlns:p14="http://schemas.microsoft.com/office/powerpoint/2010/main" val="1321046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305FB1EC-7725-4C37-BA24-3A9F2F954DC2}"/>
              </a:ext>
            </a:extLst>
          </p:cNvPr>
          <p:cNvPicPr>
            <a:picLocks noChangeAspect="1"/>
          </p:cNvPicPr>
          <p:nvPr/>
        </p:nvPicPr>
        <p:blipFill>
          <a:blip r:embed="rId3"/>
          <a:stretch>
            <a:fillRect/>
          </a:stretch>
        </p:blipFill>
        <p:spPr>
          <a:xfrm>
            <a:off x="3538537" y="1650206"/>
            <a:ext cx="4772025" cy="4543425"/>
          </a:xfrm>
          <a:prstGeom prst="rect">
            <a:avLst/>
          </a:prstGeom>
        </p:spPr>
      </p:pic>
    </p:spTree>
    <p:extLst>
      <p:ext uri="{BB962C8B-B14F-4D97-AF65-F5344CB8AC3E}">
        <p14:creationId xmlns:p14="http://schemas.microsoft.com/office/powerpoint/2010/main" val="197074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41C2997-9318-4109-8870-15AC57E89DF7}"/>
              </a:ext>
            </a:extLst>
          </p:cNvPr>
          <p:cNvPicPr>
            <a:picLocks noChangeAspect="1"/>
          </p:cNvPicPr>
          <p:nvPr/>
        </p:nvPicPr>
        <p:blipFill>
          <a:blip r:embed="rId3"/>
          <a:stretch>
            <a:fillRect/>
          </a:stretch>
        </p:blipFill>
        <p:spPr>
          <a:xfrm>
            <a:off x="3372420" y="1178257"/>
            <a:ext cx="6018109" cy="5260643"/>
          </a:xfrm>
          <a:prstGeom prst="rect">
            <a:avLst/>
          </a:prstGeom>
        </p:spPr>
      </p:pic>
    </p:spTree>
    <p:extLst>
      <p:ext uri="{BB962C8B-B14F-4D97-AF65-F5344CB8AC3E}">
        <p14:creationId xmlns:p14="http://schemas.microsoft.com/office/powerpoint/2010/main" val="914450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603E6C66-578F-47C0-9C73-B7B3BC2A1FF8}"/>
              </a:ext>
            </a:extLst>
          </p:cNvPr>
          <p:cNvPicPr>
            <a:picLocks noChangeAspect="1"/>
          </p:cNvPicPr>
          <p:nvPr/>
        </p:nvPicPr>
        <p:blipFill>
          <a:blip r:embed="rId3"/>
          <a:stretch>
            <a:fillRect/>
          </a:stretch>
        </p:blipFill>
        <p:spPr>
          <a:xfrm>
            <a:off x="2836069" y="1247700"/>
            <a:ext cx="6460613" cy="5370180"/>
          </a:xfrm>
          <a:prstGeom prst="rect">
            <a:avLst/>
          </a:prstGeom>
        </p:spPr>
      </p:pic>
    </p:spTree>
    <p:extLst>
      <p:ext uri="{BB962C8B-B14F-4D97-AF65-F5344CB8AC3E}">
        <p14:creationId xmlns:p14="http://schemas.microsoft.com/office/powerpoint/2010/main" val="3240306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1384A73A-3627-405C-A626-0BEF6823FB6E}"/>
              </a:ext>
            </a:extLst>
          </p:cNvPr>
          <p:cNvPicPr>
            <a:picLocks noChangeAspect="1"/>
          </p:cNvPicPr>
          <p:nvPr/>
        </p:nvPicPr>
        <p:blipFill>
          <a:blip r:embed="rId3"/>
          <a:stretch>
            <a:fillRect/>
          </a:stretch>
        </p:blipFill>
        <p:spPr>
          <a:xfrm>
            <a:off x="3245644" y="1316756"/>
            <a:ext cx="5993845" cy="5126519"/>
          </a:xfrm>
          <a:prstGeom prst="rect">
            <a:avLst/>
          </a:prstGeom>
        </p:spPr>
      </p:pic>
    </p:spTree>
    <p:extLst>
      <p:ext uri="{BB962C8B-B14F-4D97-AF65-F5344CB8AC3E}">
        <p14:creationId xmlns:p14="http://schemas.microsoft.com/office/powerpoint/2010/main" val="1393988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1560FCF9-0275-4E8F-A23F-1CCC87F1AB91}"/>
              </a:ext>
            </a:extLst>
          </p:cNvPr>
          <p:cNvPicPr>
            <a:picLocks noChangeAspect="1"/>
          </p:cNvPicPr>
          <p:nvPr/>
        </p:nvPicPr>
        <p:blipFill>
          <a:blip r:embed="rId3"/>
          <a:stretch>
            <a:fillRect/>
          </a:stretch>
        </p:blipFill>
        <p:spPr>
          <a:xfrm>
            <a:off x="2903888" y="1114425"/>
            <a:ext cx="6509244" cy="5172074"/>
          </a:xfrm>
          <a:prstGeom prst="rect">
            <a:avLst/>
          </a:prstGeom>
        </p:spPr>
      </p:pic>
    </p:spTree>
    <p:extLst>
      <p:ext uri="{BB962C8B-B14F-4D97-AF65-F5344CB8AC3E}">
        <p14:creationId xmlns:p14="http://schemas.microsoft.com/office/powerpoint/2010/main" val="2542484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69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4BBA1FE3-E9C6-48F4-98DC-6A9F7C288626}"/>
              </a:ext>
            </a:extLst>
          </p:cNvPr>
          <p:cNvPicPr>
            <a:picLocks noChangeAspect="1"/>
          </p:cNvPicPr>
          <p:nvPr/>
        </p:nvPicPr>
        <p:blipFill>
          <a:blip r:embed="rId3"/>
          <a:stretch>
            <a:fillRect/>
          </a:stretch>
        </p:blipFill>
        <p:spPr>
          <a:xfrm>
            <a:off x="2795587" y="1316756"/>
            <a:ext cx="6518817" cy="5179680"/>
          </a:xfrm>
          <a:prstGeom prst="rect">
            <a:avLst/>
          </a:prstGeom>
        </p:spPr>
      </p:pic>
    </p:spTree>
    <p:extLst>
      <p:ext uri="{BB962C8B-B14F-4D97-AF65-F5344CB8AC3E}">
        <p14:creationId xmlns:p14="http://schemas.microsoft.com/office/powerpoint/2010/main" val="395453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Discovery and Distributed Configuration</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Created by Spring Cloud Config Project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Server-side and client-side support; servers are a single central location, and all external properties for the App are managed by the server for all environments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Configurations remain in multiple versions and profiles at the same time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Use the Git as the storage backend.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can also be used to manage tokens, passwords, credentials, </a:t>
            </a:r>
            <a:r>
              <a:rPr lang="en-US" altLang="ko-KR" sz="2000" dirty="0" err="1">
                <a:solidFill>
                  <a:srgbClr val="24292E"/>
                </a:solidFill>
                <a:latin typeface="+mn-ea"/>
                <a:cs typeface="Arial"/>
                <a:sym typeface="Arial"/>
              </a:rPr>
              <a:t>etc</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spring-cloud-config-server dependencies to add projects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 libraries that can connect to the configuration server are also supported.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All microservice clients using the configuration server as attribute storage access the configuration server before the client is started and a spring bin is created.</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1329314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5BB736F3-10B5-4E02-90F1-738445FFCA89}"/>
              </a:ext>
            </a:extLst>
          </p:cNvPr>
          <p:cNvPicPr>
            <a:picLocks noChangeAspect="1"/>
          </p:cNvPicPr>
          <p:nvPr/>
        </p:nvPicPr>
        <p:blipFill>
          <a:blip r:embed="rId3"/>
          <a:stretch>
            <a:fillRect/>
          </a:stretch>
        </p:blipFill>
        <p:spPr>
          <a:xfrm>
            <a:off x="3643313" y="1156781"/>
            <a:ext cx="4819650" cy="5553075"/>
          </a:xfrm>
          <a:prstGeom prst="rect">
            <a:avLst/>
          </a:prstGeom>
        </p:spPr>
      </p:pic>
    </p:spTree>
    <p:extLst>
      <p:ext uri="{BB962C8B-B14F-4D97-AF65-F5344CB8AC3E}">
        <p14:creationId xmlns:p14="http://schemas.microsoft.com/office/powerpoint/2010/main" val="1502108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FF316688-C972-47DB-AF14-E518CA55AE29}"/>
              </a:ext>
            </a:extLst>
          </p:cNvPr>
          <p:cNvPicPr>
            <a:picLocks noChangeAspect="1"/>
          </p:cNvPicPr>
          <p:nvPr/>
        </p:nvPicPr>
        <p:blipFill>
          <a:blip r:embed="rId3"/>
          <a:stretch>
            <a:fillRect/>
          </a:stretch>
        </p:blipFill>
        <p:spPr>
          <a:xfrm>
            <a:off x="3107530" y="1385812"/>
            <a:ext cx="4936073" cy="1816895"/>
          </a:xfrm>
          <a:prstGeom prst="rect">
            <a:avLst/>
          </a:prstGeom>
        </p:spPr>
      </p:pic>
      <p:pic>
        <p:nvPicPr>
          <p:cNvPr id="8" name="그림 7">
            <a:extLst>
              <a:ext uri="{FF2B5EF4-FFF2-40B4-BE49-F238E27FC236}">
                <a16:creationId xmlns:a16="http://schemas.microsoft.com/office/drawing/2014/main" id="{ED41D081-E396-42B3-8156-E7359F3630A9}"/>
              </a:ext>
            </a:extLst>
          </p:cNvPr>
          <p:cNvPicPr>
            <a:picLocks noChangeAspect="1"/>
          </p:cNvPicPr>
          <p:nvPr/>
        </p:nvPicPr>
        <p:blipFill>
          <a:blip r:embed="rId4"/>
          <a:stretch>
            <a:fillRect/>
          </a:stretch>
        </p:blipFill>
        <p:spPr>
          <a:xfrm>
            <a:off x="1747214" y="3605214"/>
            <a:ext cx="6991350" cy="1876425"/>
          </a:xfrm>
          <a:prstGeom prst="rect">
            <a:avLst/>
          </a:prstGeom>
        </p:spPr>
      </p:pic>
    </p:spTree>
    <p:extLst>
      <p:ext uri="{BB962C8B-B14F-4D97-AF65-F5344CB8AC3E}">
        <p14:creationId xmlns:p14="http://schemas.microsoft.com/office/powerpoint/2010/main" val="1785103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CE494CD1-DAA7-4A28-A7F1-D0C42A464CB0}"/>
              </a:ext>
            </a:extLst>
          </p:cNvPr>
          <p:cNvPicPr>
            <a:picLocks noChangeAspect="1"/>
          </p:cNvPicPr>
          <p:nvPr/>
        </p:nvPicPr>
        <p:blipFill>
          <a:blip r:embed="rId3"/>
          <a:stretch>
            <a:fillRect/>
          </a:stretch>
        </p:blipFill>
        <p:spPr>
          <a:xfrm>
            <a:off x="3202780" y="866140"/>
            <a:ext cx="5812632" cy="5843716"/>
          </a:xfrm>
          <a:prstGeom prst="rect">
            <a:avLst/>
          </a:prstGeom>
        </p:spPr>
      </p:pic>
    </p:spTree>
    <p:extLst>
      <p:ext uri="{BB962C8B-B14F-4D97-AF65-F5344CB8AC3E}">
        <p14:creationId xmlns:p14="http://schemas.microsoft.com/office/powerpoint/2010/main" val="2254413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7" name="그림 6">
            <a:extLst>
              <a:ext uri="{FF2B5EF4-FFF2-40B4-BE49-F238E27FC236}">
                <a16:creationId xmlns:a16="http://schemas.microsoft.com/office/drawing/2014/main" id="{D477A51F-D85E-4C56-AD12-E6D3AC37FDFA}"/>
              </a:ext>
            </a:extLst>
          </p:cNvPr>
          <p:cNvPicPr>
            <a:picLocks noChangeAspect="1"/>
          </p:cNvPicPr>
          <p:nvPr/>
        </p:nvPicPr>
        <p:blipFill>
          <a:blip r:embed="rId3"/>
          <a:stretch>
            <a:fillRect/>
          </a:stretch>
        </p:blipFill>
        <p:spPr>
          <a:xfrm>
            <a:off x="511702" y="2602173"/>
            <a:ext cx="9118148" cy="747714"/>
          </a:xfrm>
          <a:prstGeom prst="rect">
            <a:avLst/>
          </a:prstGeom>
        </p:spPr>
      </p:pic>
      <p:pic>
        <p:nvPicPr>
          <p:cNvPr id="8" name="그림 7">
            <a:extLst>
              <a:ext uri="{FF2B5EF4-FFF2-40B4-BE49-F238E27FC236}">
                <a16:creationId xmlns:a16="http://schemas.microsoft.com/office/drawing/2014/main" id="{E8428195-7AB2-49DB-9C10-03A03D4E3A35}"/>
              </a:ext>
            </a:extLst>
          </p:cNvPr>
          <p:cNvPicPr>
            <a:picLocks noChangeAspect="1"/>
          </p:cNvPicPr>
          <p:nvPr/>
        </p:nvPicPr>
        <p:blipFill>
          <a:blip r:embed="rId4"/>
          <a:stretch>
            <a:fillRect/>
          </a:stretch>
        </p:blipFill>
        <p:spPr>
          <a:xfrm>
            <a:off x="543172" y="3680906"/>
            <a:ext cx="7620000" cy="3028950"/>
          </a:xfrm>
          <a:prstGeom prst="rect">
            <a:avLst/>
          </a:prstGeom>
        </p:spPr>
      </p:pic>
      <p:sp>
        <p:nvSpPr>
          <p:cNvPr id="9" name="말풍선: 사각형 8">
            <a:extLst>
              <a:ext uri="{FF2B5EF4-FFF2-40B4-BE49-F238E27FC236}">
                <a16:creationId xmlns:a16="http://schemas.microsoft.com/office/drawing/2014/main" id="{3986D098-4A8D-4333-80F9-0694F62509C3}"/>
              </a:ext>
            </a:extLst>
          </p:cNvPr>
          <p:cNvSpPr/>
          <p:nvPr/>
        </p:nvSpPr>
        <p:spPr>
          <a:xfrm>
            <a:off x="3643313" y="1607344"/>
            <a:ext cx="4843462" cy="595626"/>
          </a:xfrm>
          <a:prstGeom prst="wedgeRectCallout">
            <a:avLst>
              <a:gd name="adj1" fmla="val -37795"/>
              <a:gd name="adj2" fmla="val 127814"/>
            </a:avLst>
          </a:prstGeom>
          <a:solidFill>
            <a:schemeClr val="bg1">
              <a:lumMod val="8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click console button, and input follows</a:t>
            </a:r>
            <a:endParaRPr lang="ko-KR" altLang="en-US" sz="2000" dirty="0">
              <a:solidFill>
                <a:schemeClr val="tx1"/>
              </a:solidFill>
            </a:endParaRPr>
          </a:p>
        </p:txBody>
      </p:sp>
    </p:spTree>
    <p:extLst>
      <p:ext uri="{BB962C8B-B14F-4D97-AF65-F5344CB8AC3E}">
        <p14:creationId xmlns:p14="http://schemas.microsoft.com/office/powerpoint/2010/main" val="2430492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Vault Backend</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9D37CA0F-B246-4E5C-AAE3-FAC6FEB63182}"/>
              </a:ext>
            </a:extLst>
          </p:cNvPr>
          <p:cNvSpPr/>
          <p:nvPr/>
        </p:nvSpPr>
        <p:spPr>
          <a:xfrm>
            <a:off x="1220945" y="1819645"/>
            <a:ext cx="8080217" cy="1323439"/>
          </a:xfrm>
          <a:prstGeom prst="rect">
            <a:avLst/>
          </a:prstGeom>
        </p:spPr>
        <p:txBody>
          <a:bodyPr wrap="square">
            <a:spAutoFit/>
          </a:bodyPr>
          <a:lstStyle/>
          <a:p>
            <a:pPr marL="285750" indent="-285750">
              <a:buFont typeface="Arial" panose="020B0604020202020204" pitchFamily="34" charset="0"/>
              <a:buChar char="•"/>
            </a:pPr>
            <a:r>
              <a:rPr lang="en-US" altLang="ko-KR" sz="2000" dirty="0"/>
              <a:t>copy client token and do the following command:</a:t>
            </a:r>
          </a:p>
          <a:p>
            <a:endParaRPr lang="en-US" altLang="ko-KR" sz="2000" dirty="0"/>
          </a:p>
          <a:p>
            <a:r>
              <a:rPr lang="en-US" altLang="ko-KR" sz="2000" dirty="0"/>
              <a:t>curl --header "X-Vault-Token: s.ehF3YJRFOtfcnbsUWCuFDa2P" https://localhost:8200/v1/client_kong/seohee</a:t>
            </a:r>
            <a:endParaRPr lang="ko-KR" altLang="en-US" sz="2000" dirty="0"/>
          </a:p>
        </p:txBody>
      </p:sp>
    </p:spTree>
    <p:extLst>
      <p:ext uri="{BB962C8B-B14F-4D97-AF65-F5344CB8AC3E}">
        <p14:creationId xmlns:p14="http://schemas.microsoft.com/office/powerpoint/2010/main" val="219419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Getting Started with Vault</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4766985"/>
          </a:xfrm>
          <a:prstGeom prst="roundRect">
            <a:avLst>
              <a:gd name="adj" fmla="val 5570"/>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Vault provides a command line interface for adding or querying new values to the server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most convenient way to manage confidential information from vaults run with docker containers is through HTTP API</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write secret/hello value=world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$vault read secret/hello</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HTTP API for the vault instance is provided through the address http://192.168.99.100:8200/v1/secret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 token must be provided to the X-Vault-Token header when calling API.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token becomes the </a:t>
            </a:r>
            <a:r>
              <a:rPr lang="en-US" altLang="ko-KR" sz="2000" dirty="0" err="1">
                <a:solidFill>
                  <a:srgbClr val="24292E"/>
                </a:solidFill>
                <a:latin typeface="+mn-ea"/>
                <a:cs typeface="Arial"/>
                <a:sym typeface="Arial"/>
              </a:rPr>
              <a:t>clien</a:t>
            </a:r>
            <a:r>
              <a:rPr lang="en-US" altLang="ko-KR" sz="2000" dirty="0">
                <a:solidFill>
                  <a:srgbClr val="24292E"/>
                </a:solidFill>
                <a:latin typeface="+mn-ea"/>
                <a:cs typeface="Arial"/>
                <a:sym typeface="Arial"/>
              </a:rPr>
              <a:t> provided to the VAULT_DEV_ROOT_TOKEN_ID environment variable when floating the docker container; otherwise, it is automatically generated at startup and can be read from the log from the docker log vault command</a:t>
            </a:r>
          </a:p>
        </p:txBody>
      </p:sp>
    </p:spTree>
    <p:extLst>
      <p:ext uri="{BB962C8B-B14F-4D97-AF65-F5344CB8AC3E}">
        <p14:creationId xmlns:p14="http://schemas.microsoft.com/office/powerpoint/2010/main" val="2517783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1590019"/>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For the Spring Cloud Configuration server to use the vault as the backend, it must be started with the –</a:t>
            </a:r>
            <a:r>
              <a:rPr lang="en-US" altLang="ko-KR" sz="2000" dirty="0" err="1">
                <a:solidFill>
                  <a:srgbClr val="24292E"/>
                </a:solidFill>
                <a:latin typeface="+mn-ea"/>
                <a:cs typeface="Arial"/>
                <a:sym typeface="Arial"/>
              </a:rPr>
              <a:t>spring.profiles.active</a:t>
            </a:r>
            <a:r>
              <a:rPr lang="en-US" altLang="ko-KR" sz="2000" dirty="0">
                <a:solidFill>
                  <a:srgbClr val="24292E"/>
                </a:solidFill>
                <a:latin typeface="+mn-ea"/>
                <a:cs typeface="Arial"/>
                <a:sym typeface="Arial"/>
              </a:rPr>
              <a:t>=vault factor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override automatic configuration settings, properties must be set under spring.cloud.config.server.vault.* key</a:t>
            </a:r>
          </a:p>
        </p:txBody>
      </p:sp>
      <p:sp>
        <p:nvSpPr>
          <p:cNvPr id="5" name="직사각형 4">
            <a:extLst>
              <a:ext uri="{FF2B5EF4-FFF2-40B4-BE49-F238E27FC236}">
                <a16:creationId xmlns:a16="http://schemas.microsoft.com/office/drawing/2014/main" id="{6473FAAF-6F5A-4AEA-BF75-887462BF64DB}"/>
              </a:ext>
            </a:extLst>
          </p:cNvPr>
          <p:cNvSpPr/>
          <p:nvPr/>
        </p:nvSpPr>
        <p:spPr>
          <a:xfrm>
            <a:off x="893291" y="3487283"/>
            <a:ext cx="7198285" cy="2308324"/>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config-server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vault:</a:t>
            </a:r>
          </a:p>
          <a:p>
            <a:r>
              <a:rPr lang="en-US" altLang="ko-KR" sz="1600" dirty="0">
                <a:solidFill>
                  <a:srgbClr val="000000"/>
                </a:solidFill>
                <a:latin typeface="Consolas" panose="020B0609020204030204" pitchFamily="49" charset="0"/>
              </a:rPr>
              <a:t>          </a:t>
            </a:r>
            <a:r>
              <a:rPr lang="en-US" altLang="ko-KR" sz="1600" u="sng" dirty="0">
                <a:solidFill>
                  <a:srgbClr val="00C832"/>
                </a:solidFill>
                <a:latin typeface="Consolas" panose="020B0609020204030204" pitchFamily="49" charset="0"/>
              </a:rPr>
              <a:t>host:</a:t>
            </a:r>
            <a:r>
              <a:rPr lang="en-US" altLang="ko-KR" sz="1600" u="sng"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u="sng" dirty="0">
                <a:solidFill>
                  <a:srgbClr val="00C832"/>
                </a:solidFill>
                <a:latin typeface="Consolas" panose="020B0609020204030204" pitchFamily="49" charset="0"/>
              </a:rPr>
              <a:t>port:</a:t>
            </a:r>
            <a:r>
              <a:rPr lang="en-US" altLang="ko-KR" sz="1600" u="sng" dirty="0">
                <a:solidFill>
                  <a:srgbClr val="000000"/>
                </a:solidFill>
                <a:latin typeface="Consolas" panose="020B0609020204030204" pitchFamily="49" charset="0"/>
              </a:rPr>
              <a:t> 8200</a:t>
            </a:r>
            <a:endParaRPr lang="ko-KR" altLang="en-US" dirty="0"/>
          </a:p>
        </p:txBody>
      </p:sp>
    </p:spTree>
    <p:extLst>
      <p:ext uri="{BB962C8B-B14F-4D97-AF65-F5344CB8AC3E}">
        <p14:creationId xmlns:p14="http://schemas.microsoft.com/office/powerpoint/2010/main" val="3158584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pic>
        <p:nvPicPr>
          <p:cNvPr id="5" name="그림 4">
            <a:extLst>
              <a:ext uri="{FF2B5EF4-FFF2-40B4-BE49-F238E27FC236}">
                <a16:creationId xmlns:a16="http://schemas.microsoft.com/office/drawing/2014/main" id="{A504015A-1657-47F0-B97D-6C6643FD3C01}"/>
              </a:ext>
            </a:extLst>
          </p:cNvPr>
          <p:cNvPicPr>
            <a:picLocks noChangeAspect="1"/>
          </p:cNvPicPr>
          <p:nvPr/>
        </p:nvPicPr>
        <p:blipFill>
          <a:blip r:embed="rId3"/>
          <a:stretch>
            <a:fillRect/>
          </a:stretch>
        </p:blipFill>
        <p:spPr>
          <a:xfrm>
            <a:off x="1613739" y="1630392"/>
            <a:ext cx="6230824" cy="5042959"/>
          </a:xfrm>
          <a:prstGeom prst="rect">
            <a:avLst/>
          </a:prstGeom>
        </p:spPr>
      </p:pic>
    </p:spTree>
    <p:extLst>
      <p:ext uri="{BB962C8B-B14F-4D97-AF65-F5344CB8AC3E}">
        <p14:creationId xmlns:p14="http://schemas.microsoft.com/office/powerpoint/2010/main" val="1595279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78</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Integrating with Spring Cloud Configurations</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You must enter a token in the request header to invoke the endpoint of the config server, so enter the X-Config-Token here</a:t>
            </a:r>
          </a:p>
          <a:p>
            <a:pPr marL="342900" indent="-342900">
              <a:buFont typeface="Arial" panose="020B0604020202020204" pitchFamily="34" charset="0"/>
              <a:buChar char="•"/>
            </a:pP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$curl –X “GET” http://localhost:8889/client-service/default –H “X-Config-Token: client token”</a:t>
            </a:r>
          </a:p>
        </p:txBody>
      </p:sp>
    </p:spTree>
    <p:extLst>
      <p:ext uri="{BB962C8B-B14F-4D97-AF65-F5344CB8AC3E}">
        <p14:creationId xmlns:p14="http://schemas.microsoft.com/office/powerpoint/2010/main" val="3733190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79</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Client-side configuration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If the config server uses a vault as the backend, the client must deliver the token to the server so that the vault can query the value.</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token is set using the </a:t>
            </a:r>
            <a:r>
              <a:rPr lang="en-US" altLang="ko-KR" sz="2000" dirty="0" err="1">
                <a:solidFill>
                  <a:srgbClr val="24292E"/>
                </a:solidFill>
                <a:latin typeface="+mn-ea"/>
                <a:cs typeface="Arial"/>
                <a:sym typeface="Arial"/>
              </a:rPr>
              <a:t>spring.cloud.config.token</a:t>
            </a:r>
            <a:r>
              <a:rPr lang="en-US" altLang="ko-KR" sz="2000" dirty="0">
                <a:solidFill>
                  <a:srgbClr val="24292E"/>
                </a:solidFill>
                <a:latin typeface="+mn-ea"/>
                <a:cs typeface="Arial"/>
                <a:sym typeface="Arial"/>
              </a:rPr>
              <a:t> property in the client's </a:t>
            </a:r>
            <a:r>
              <a:rPr lang="en-US" altLang="ko-KR" sz="2000" dirty="0" err="1">
                <a:solidFill>
                  <a:srgbClr val="24292E"/>
                </a:solidFill>
                <a:latin typeface="+mn-ea"/>
                <a:cs typeface="Arial"/>
                <a:sym typeface="Arial"/>
              </a:rPr>
              <a:t>bootstrap.yml</a:t>
            </a:r>
            <a:r>
              <a:rPr lang="en-US" altLang="ko-KR" sz="2000" dirty="0">
                <a:solidFill>
                  <a:srgbClr val="24292E"/>
                </a:solidFill>
                <a:latin typeface="+mn-ea"/>
                <a:cs typeface="Arial"/>
                <a:sym typeface="Arial"/>
              </a:rPr>
              <a:t> configuration file.</a:t>
            </a:r>
          </a:p>
        </p:txBody>
      </p:sp>
      <p:sp>
        <p:nvSpPr>
          <p:cNvPr id="11" name="직사각형 10">
            <a:extLst>
              <a:ext uri="{FF2B5EF4-FFF2-40B4-BE49-F238E27FC236}">
                <a16:creationId xmlns:a16="http://schemas.microsoft.com/office/drawing/2014/main" id="{2E592982-7DA1-4A5C-ABB1-7D641DCD3823}"/>
              </a:ext>
            </a:extLst>
          </p:cNvPr>
          <p:cNvSpPr/>
          <p:nvPr/>
        </p:nvSpPr>
        <p:spPr>
          <a:xfrm>
            <a:off x="2059189" y="3287121"/>
            <a:ext cx="5427844" cy="1815882"/>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 </a:t>
            </a:r>
            <a:r>
              <a:rPr lang="en-US" altLang="ko-KR" sz="1600" dirty="0">
                <a:solidFill>
                  <a:srgbClr val="00C832"/>
                </a:solidFill>
                <a:latin typeface="Consolas" panose="020B0609020204030204" pitchFamily="49" charset="0"/>
                <a:hlinkClick r:id="rId3"/>
              </a:rPr>
              <a:t>http://localhost:8889</a:t>
            </a:r>
            <a:endParaRPr lang="en-US" altLang="ko-KR" sz="1600" dirty="0">
              <a:solidFill>
                <a:srgbClr val="00C832"/>
              </a:solidFill>
              <a:latin typeface="Consolas" panose="020B0609020204030204" pitchFamily="49" charset="0"/>
            </a:endParaRP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token: </a:t>
            </a:r>
            <a:r>
              <a:rPr lang="en-US" altLang="ko-KR" sz="1600" dirty="0">
                <a:latin typeface="Consolas" panose="020B0609020204030204" pitchFamily="49" charset="0"/>
              </a:rPr>
              <a:t>client</a:t>
            </a:r>
            <a:endParaRPr lang="ko-KR" altLang="en-US" dirty="0"/>
          </a:p>
        </p:txBody>
      </p:sp>
    </p:spTree>
    <p:extLst>
      <p:ext uri="{BB962C8B-B14F-4D97-AF65-F5344CB8AC3E}">
        <p14:creationId xmlns:p14="http://schemas.microsoft.com/office/powerpoint/2010/main" val="71863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Distributed Tracking - Sleuth</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511702" y="1741350"/>
            <a:ext cx="8785225" cy="338297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Responsible for associating requests that follow when multiple micro-services process one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 most cases, tracking is implemented with a mechanism based on HTTP headers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Developed as Slf4j</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and</a:t>
            </a:r>
            <a:r>
              <a:rPr lang="ko-KR" altLang="en-US" sz="2000" dirty="0">
                <a:solidFill>
                  <a:srgbClr val="24292E"/>
                </a:solidFill>
                <a:latin typeface="+mn-ea"/>
                <a:cs typeface="Arial"/>
                <a:sym typeface="Arial"/>
              </a:rPr>
              <a:t> </a:t>
            </a:r>
            <a:r>
              <a:rPr lang="en-US" altLang="ko-KR" sz="2000" dirty="0">
                <a:solidFill>
                  <a:srgbClr val="24292E"/>
                </a:solidFill>
                <a:latin typeface="+mn-ea"/>
                <a:cs typeface="Arial"/>
                <a:sym typeface="Arial"/>
              </a:rPr>
              <a:t>MDC(Mapped Diagnostic context)</a:t>
            </a:r>
            <a:endParaRPr lang="ko-KR" altLang="en-US"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Sleuth adds the trace ID, span ID to Slf4j MDC to extract all related logs by trace or span</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Integrated with Spring REST template, Feign client, </a:t>
            </a:r>
            <a:r>
              <a:rPr lang="en-US" altLang="ko-KR" sz="2000" dirty="0" err="1">
                <a:solidFill>
                  <a:srgbClr val="24292E"/>
                </a:solidFill>
                <a:latin typeface="+mn-ea"/>
                <a:cs typeface="Arial"/>
                <a:sym typeface="Arial"/>
              </a:rPr>
              <a:t>Zuul</a:t>
            </a:r>
            <a:r>
              <a:rPr lang="en-US" altLang="ko-KR" sz="2000" dirty="0">
                <a:solidFill>
                  <a:srgbClr val="24292E"/>
                </a:solidFill>
                <a:latin typeface="+mn-ea"/>
                <a:cs typeface="Arial"/>
                <a:sym typeface="Arial"/>
              </a:rPr>
              <a:t> filter, </a:t>
            </a:r>
            <a:r>
              <a:rPr lang="en-US" altLang="ko-KR" sz="2000" dirty="0" err="1">
                <a:solidFill>
                  <a:srgbClr val="24292E"/>
                </a:solidFill>
                <a:latin typeface="+mn-ea"/>
                <a:cs typeface="Arial"/>
                <a:sym typeface="Arial"/>
              </a:rPr>
              <a:t>Hystrix</a:t>
            </a:r>
            <a:r>
              <a:rPr lang="en-US" altLang="ko-KR" sz="2000" dirty="0">
                <a:solidFill>
                  <a:srgbClr val="24292E"/>
                </a:solidFill>
                <a:latin typeface="+mn-ea"/>
                <a:cs typeface="Arial"/>
                <a:sym typeface="Arial"/>
              </a:rPr>
              <a:t>, message channel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Includes spring-cloud-starter-sleuth for project use</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3768258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80</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Automatically read the configuration again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3798382"/>
          </a:xfrm>
          <a:prstGeom prst="roundRect">
            <a:avLst>
              <a:gd name="adj" fmla="val 4763"/>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Client App needs to be restarted to get new configurations from the server, but this is not optimal</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Storage providers such as GitHub, GitLab, and bitbucket can notify you of changes to storage through the </a:t>
            </a: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mechanism</a:t>
            </a:r>
          </a:p>
          <a:p>
            <a:pPr marL="342900" indent="-342900">
              <a:buFont typeface="Arial" panose="020B0604020202020204" pitchFamily="34" charset="0"/>
              <a:buChar char="•"/>
            </a:pP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can be set by selecting a list of URLs and event types on the dashboard.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service provider calls a POST request to the path stored in </a:t>
            </a:r>
            <a:r>
              <a:rPr lang="en-US" altLang="ko-KR" sz="2000" dirty="0" err="1">
                <a:solidFill>
                  <a:srgbClr val="24292E"/>
                </a:solidFill>
                <a:latin typeface="+mn-ea"/>
                <a:cs typeface="Arial"/>
                <a:sym typeface="Arial"/>
              </a:rPr>
              <a:t>WebHook</a:t>
            </a:r>
            <a:r>
              <a:rPr lang="en-US" altLang="ko-KR" sz="2000" dirty="0">
                <a:solidFill>
                  <a:srgbClr val="24292E"/>
                </a:solidFill>
                <a:latin typeface="+mn-ea"/>
                <a:cs typeface="Arial"/>
                <a:sym typeface="Arial"/>
              </a:rPr>
              <a:t> and sends a list of commitments.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To enable this endpoint on the config server, the project must include a spring cloud bus dependency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When a web hook is called, the config server prepares to export a list of source properties changed by the last commit to an event, which is sent to the message broker</a:t>
            </a:r>
          </a:p>
        </p:txBody>
      </p:sp>
    </p:spTree>
    <p:extLst>
      <p:ext uri="{BB962C8B-B14F-4D97-AF65-F5344CB8AC3E}">
        <p14:creationId xmlns:p14="http://schemas.microsoft.com/office/powerpoint/2010/main" val="308859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81</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Automatically read the configuration again</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grpSp>
        <p:nvGrpSpPr>
          <p:cNvPr id="8" name="그룹 7">
            <a:extLst>
              <a:ext uri="{FF2B5EF4-FFF2-40B4-BE49-F238E27FC236}">
                <a16:creationId xmlns:a16="http://schemas.microsoft.com/office/drawing/2014/main" id="{1528D4FB-1F81-4FB6-9418-2BEEEEBB925D}"/>
              </a:ext>
            </a:extLst>
          </p:cNvPr>
          <p:cNvGrpSpPr/>
          <p:nvPr/>
        </p:nvGrpSpPr>
        <p:grpSpPr>
          <a:xfrm>
            <a:off x="0" y="1703672"/>
            <a:ext cx="9906000" cy="4395739"/>
            <a:chOff x="0" y="1703672"/>
            <a:chExt cx="9906000" cy="4395739"/>
          </a:xfrm>
        </p:grpSpPr>
        <p:pic>
          <p:nvPicPr>
            <p:cNvPr id="5" name="그림 4">
              <a:extLst>
                <a:ext uri="{FF2B5EF4-FFF2-40B4-BE49-F238E27FC236}">
                  <a16:creationId xmlns:a16="http://schemas.microsoft.com/office/drawing/2014/main" id="{BD0051B7-5272-4130-8B6D-046CA304A463}"/>
                </a:ext>
              </a:extLst>
            </p:cNvPr>
            <p:cNvPicPr>
              <a:picLocks noChangeAspect="1"/>
            </p:cNvPicPr>
            <p:nvPr/>
          </p:nvPicPr>
          <p:blipFill>
            <a:blip r:embed="rId3"/>
            <a:stretch>
              <a:fillRect/>
            </a:stretch>
          </p:blipFill>
          <p:spPr>
            <a:xfrm>
              <a:off x="0" y="1703672"/>
              <a:ext cx="9906000" cy="4395739"/>
            </a:xfrm>
            <a:prstGeom prst="rect">
              <a:avLst/>
            </a:prstGeom>
          </p:spPr>
        </p:pic>
        <p:sp>
          <p:nvSpPr>
            <p:cNvPr id="7" name="직사각형 6">
              <a:extLst>
                <a:ext uri="{FF2B5EF4-FFF2-40B4-BE49-F238E27FC236}">
                  <a16:creationId xmlns:a16="http://schemas.microsoft.com/office/drawing/2014/main" id="{6F49C087-B059-4107-A6B4-B271329530AF}"/>
                </a:ext>
              </a:extLst>
            </p:cNvPr>
            <p:cNvSpPr/>
            <p:nvPr/>
          </p:nvSpPr>
          <p:spPr>
            <a:xfrm>
              <a:off x="6726056" y="1877895"/>
              <a:ext cx="1423764" cy="932811"/>
            </a:xfrm>
            <a:prstGeom prst="rect">
              <a:avLst/>
            </a:prstGeom>
            <a:solidFill>
              <a:schemeClr val="bg1"/>
            </a:solidFill>
            <a:ln>
              <a:no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4975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82</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1E67837A-575C-49C8-9556-0D4EF5593535}"/>
              </a:ext>
            </a:extLst>
          </p:cNvPr>
          <p:cNvSpPr/>
          <p:nvPr/>
        </p:nvSpPr>
        <p:spPr>
          <a:xfrm>
            <a:off x="1200021" y="1537107"/>
            <a:ext cx="6164273" cy="5355312"/>
          </a:xfrm>
          <a:prstGeom prst="rect">
            <a:avLst/>
          </a:prstGeom>
        </p:spPr>
        <p:txBody>
          <a:bodyPr wrap="square">
            <a:spAutoFit/>
          </a:bodyPr>
          <a:lstStyle/>
          <a:p>
            <a:r>
              <a:rPr lang="en-US" altLang="ko-KR" dirty="0"/>
              <a:t>eureka:</a:t>
            </a:r>
          </a:p>
          <a:p>
            <a:r>
              <a:rPr lang="en-US" altLang="ko-KR" dirty="0"/>
              <a:t>  instance:</a:t>
            </a:r>
          </a:p>
          <a:p>
            <a:r>
              <a:rPr lang="en-US" altLang="ko-KR" dirty="0"/>
              <a:t>    </a:t>
            </a:r>
            <a:r>
              <a:rPr lang="en-US" altLang="ko-KR" dirty="0" err="1"/>
              <a:t>metadataMap</a:t>
            </a:r>
            <a:r>
              <a:rPr lang="en-US" altLang="ko-KR" dirty="0"/>
              <a:t>:</a:t>
            </a:r>
          </a:p>
          <a:p>
            <a:r>
              <a:rPr lang="en-US" altLang="ko-KR" dirty="0"/>
              <a:t>      zone: zone1</a:t>
            </a:r>
          </a:p>
          <a:p>
            <a:r>
              <a:rPr lang="en-US" altLang="ko-KR" dirty="0"/>
              <a:t>  client:</a:t>
            </a:r>
          </a:p>
          <a:p>
            <a:r>
              <a:rPr lang="en-US" altLang="ko-KR" dirty="0"/>
              <a:t>    </a:t>
            </a:r>
            <a:r>
              <a:rPr lang="en-US" altLang="ko-KR" dirty="0" err="1"/>
              <a:t>serviceUrl</a:t>
            </a:r>
            <a:r>
              <a:rPr lang="en-US" altLang="ko-KR" dirty="0"/>
              <a:t>:</a:t>
            </a:r>
          </a:p>
          <a:p>
            <a:r>
              <a:rPr lang="en-US" altLang="ko-KR" dirty="0"/>
              <a:t>      </a:t>
            </a:r>
            <a:r>
              <a:rPr lang="en-US" altLang="ko-KR" dirty="0" err="1"/>
              <a:t>defaultZone</a:t>
            </a:r>
            <a:r>
              <a:rPr lang="en-US" altLang="ko-KR" dirty="0"/>
              <a:t>: http://localhost:8761/eureka/</a:t>
            </a:r>
          </a:p>
          <a:p>
            <a:r>
              <a:rPr lang="en-US" altLang="ko-KR" dirty="0"/>
              <a:t>server:  </a:t>
            </a:r>
          </a:p>
          <a:p>
            <a:r>
              <a:rPr lang="en-US" altLang="ko-KR" dirty="0"/>
              <a:t>  port: ${PORT:8081}</a:t>
            </a:r>
          </a:p>
          <a:p>
            <a:endParaRPr lang="en-US" altLang="ko-KR" dirty="0"/>
          </a:p>
          <a:p>
            <a:r>
              <a:rPr lang="en-US" altLang="ko-KR" dirty="0"/>
              <a:t>management:</a:t>
            </a:r>
          </a:p>
          <a:p>
            <a:r>
              <a:rPr lang="en-US" altLang="ko-KR" dirty="0"/>
              <a:t>  security:</a:t>
            </a:r>
          </a:p>
          <a:p>
            <a:r>
              <a:rPr lang="en-US" altLang="ko-KR" dirty="0"/>
              <a:t>    enabled: false</a:t>
            </a:r>
          </a:p>
          <a:p>
            <a:r>
              <a:rPr lang="en-US" altLang="ko-KR" dirty="0"/>
              <a:t>    </a:t>
            </a:r>
          </a:p>
          <a:p>
            <a:r>
              <a:rPr lang="en-US" altLang="ko-KR" dirty="0"/>
              <a:t>sample:</a:t>
            </a:r>
          </a:p>
          <a:p>
            <a:r>
              <a:rPr lang="en-US" altLang="ko-KR" dirty="0"/>
              <a:t>  string:</a:t>
            </a:r>
          </a:p>
          <a:p>
            <a:r>
              <a:rPr lang="en-US" altLang="ko-KR" dirty="0"/>
              <a:t>    property: Client Application</a:t>
            </a:r>
          </a:p>
          <a:p>
            <a:r>
              <a:rPr lang="en-US" altLang="ko-KR" dirty="0"/>
              <a:t>  int:</a:t>
            </a:r>
          </a:p>
          <a:p>
            <a:r>
              <a:rPr lang="en-US" altLang="ko-KR" dirty="0"/>
              <a:t>    property: 3</a:t>
            </a:r>
            <a:endParaRPr lang="ko-KR" altLang="en-US" dirty="0"/>
          </a:p>
        </p:txBody>
      </p:sp>
      <p:sp>
        <p:nvSpPr>
          <p:cNvPr id="7" name="말풍선: 사각형 6">
            <a:extLst>
              <a:ext uri="{FF2B5EF4-FFF2-40B4-BE49-F238E27FC236}">
                <a16:creationId xmlns:a16="http://schemas.microsoft.com/office/drawing/2014/main" id="{E6A716CE-1DC0-4BF9-8615-E7CF2A6C3943}"/>
              </a:ext>
            </a:extLst>
          </p:cNvPr>
          <p:cNvSpPr/>
          <p:nvPr/>
        </p:nvSpPr>
        <p:spPr>
          <a:xfrm>
            <a:off x="4764466" y="3921488"/>
            <a:ext cx="4526820" cy="951221"/>
          </a:xfrm>
          <a:prstGeom prst="wedgeRectCallout">
            <a:avLst>
              <a:gd name="adj1" fmla="val -90922"/>
              <a:gd name="adj2" fmla="val 38629"/>
            </a:avLst>
          </a:prstGeom>
          <a:solidFill>
            <a:schemeClr val="bg1">
              <a:lumMod val="95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Disable end point security for spring boot actuator, end point must be called without confidential information</a:t>
            </a:r>
            <a:endParaRPr lang="ko-KR" altLang="en-US" dirty="0">
              <a:solidFill>
                <a:schemeClr val="tx1"/>
              </a:solidFill>
            </a:endParaRPr>
          </a:p>
        </p:txBody>
      </p:sp>
    </p:spTree>
    <p:extLst>
      <p:ext uri="{BB962C8B-B14F-4D97-AF65-F5344CB8AC3E}">
        <p14:creationId xmlns:p14="http://schemas.microsoft.com/office/powerpoint/2010/main" val="1533866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83</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8" name="직사각형 7">
            <a:extLst>
              <a:ext uri="{FF2B5EF4-FFF2-40B4-BE49-F238E27FC236}">
                <a16:creationId xmlns:a16="http://schemas.microsoft.com/office/drawing/2014/main" id="{5738144F-9B21-443D-A306-F4E580734D71}"/>
              </a:ext>
            </a:extLst>
          </p:cNvPr>
          <p:cNvSpPr/>
          <p:nvPr/>
        </p:nvSpPr>
        <p:spPr>
          <a:xfrm>
            <a:off x="170938" y="1758276"/>
            <a:ext cx="9564123" cy="3539430"/>
          </a:xfrm>
          <a:prstGeom prst="rect">
            <a:avLst/>
          </a:prstGeom>
        </p:spPr>
        <p:txBody>
          <a:bodyPr wrap="square">
            <a:spAutoFit/>
          </a:bodyPr>
          <a:lstStyle/>
          <a:p>
            <a:r>
              <a:rPr lang="en-US" altLang="ko-KR" sz="1600" dirty="0">
                <a:solidFill>
                  <a:srgbClr val="646464"/>
                </a:solidFill>
                <a:latin typeface="Consolas" panose="020B0609020204030204" pitchFamily="49" charset="0"/>
              </a:rPr>
              <a:t>@Component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RefreshScope</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ClientConfiguration</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@Value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sample.string.property</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String </a:t>
            </a:r>
            <a:r>
              <a:rPr lang="en-US" altLang="ko-KR" sz="1600" b="1" dirty="0" err="1">
                <a:solidFill>
                  <a:srgbClr val="0000C0"/>
                </a:solidFill>
                <a:latin typeface="Consolas" panose="020B0609020204030204" pitchFamily="49" charset="0"/>
              </a:rPr>
              <a:t>sampleStringProperty</a:t>
            </a:r>
            <a:r>
              <a:rPr lang="en-US" altLang="ko-KR" sz="1600" b="1"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@Value</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a:t>
            </a:r>
            <a:r>
              <a:rPr lang="en-US" altLang="ko-KR" sz="1600" dirty="0" err="1">
                <a:solidFill>
                  <a:srgbClr val="2A00FF"/>
                </a:solidFill>
                <a:latin typeface="Consolas" panose="020B0609020204030204" pitchFamily="49" charset="0"/>
              </a:rPr>
              <a:t>sample.int.property</a:t>
            </a:r>
            <a:r>
              <a:rPr lang="en-US" altLang="ko-KR" sz="1600" dirty="0">
                <a:solidFill>
                  <a:srgbClr val="2A00FF"/>
                </a:solidFill>
                <a:latin typeface="Consolas" panose="020B0609020204030204" pitchFamily="49" charset="0"/>
              </a:rPr>
              <a:t>}"</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int</a:t>
            </a:r>
            <a:r>
              <a:rPr lang="en-US" altLang="ko-KR" sz="1600" b="1" dirty="0">
                <a:solidFill>
                  <a:srgbClr val="000000"/>
                </a:solidFill>
                <a:latin typeface="Consolas" panose="020B0609020204030204" pitchFamily="49" charset="0"/>
              </a:rPr>
              <a:t> </a:t>
            </a:r>
            <a:r>
              <a:rPr lang="en-US" altLang="ko-KR" sz="1600" b="1" dirty="0" err="1">
                <a:solidFill>
                  <a:srgbClr val="0000C0"/>
                </a:solidFill>
                <a:latin typeface="Consolas" panose="020B0609020204030204" pitchFamily="49" charset="0"/>
              </a:rPr>
              <a:t>sampleIntProperty</a:t>
            </a:r>
            <a:r>
              <a:rPr lang="en-US" altLang="ko-KR" sz="1600" b="1"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String </a:t>
            </a:r>
            <a:r>
              <a:rPr lang="en-US" altLang="ko-KR" sz="1600" b="1" dirty="0" err="1">
                <a:solidFill>
                  <a:srgbClr val="000000"/>
                </a:solidFill>
                <a:latin typeface="Consolas" panose="020B0609020204030204" pitchFamily="49" charset="0"/>
              </a:rPr>
              <a:t>showProperties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String.</a:t>
            </a:r>
            <a:r>
              <a:rPr lang="en-US" altLang="ko-KR" sz="1600" b="1" i="1" dirty="0" err="1">
                <a:solidFill>
                  <a:srgbClr val="000000"/>
                </a:solidFill>
                <a:latin typeface="Consolas" panose="020B0609020204030204" pitchFamily="49" charset="0"/>
              </a:rPr>
              <a:t>format</a:t>
            </a:r>
            <a:r>
              <a:rPr lang="en-US" altLang="ko-KR" sz="1600" b="1" i="1" dirty="0">
                <a:solidFill>
                  <a:srgbClr val="000000"/>
                </a:solidFill>
                <a:latin typeface="Consolas" panose="020B0609020204030204" pitchFamily="49" charset="0"/>
              </a:rPr>
              <a:t>(</a:t>
            </a:r>
            <a:r>
              <a:rPr lang="en-US" altLang="ko-KR" sz="1600" b="1" i="1" dirty="0">
                <a:solidFill>
                  <a:srgbClr val="2A00FF"/>
                </a:solidFill>
                <a:latin typeface="Consolas" panose="020B0609020204030204" pitchFamily="49" charset="0"/>
              </a:rPr>
              <a:t>"Hello from %s %d"</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sampleStringProperty</a:t>
            </a:r>
            <a:r>
              <a:rPr lang="en-US" altLang="ko-KR" sz="1600" b="1" i="1" dirty="0">
                <a:solidFill>
                  <a:srgbClr val="000000"/>
                </a:solidFill>
                <a:latin typeface="Consolas" panose="020B0609020204030204" pitchFamily="49" charset="0"/>
              </a:rPr>
              <a:t>, </a:t>
            </a:r>
            <a:r>
              <a:rPr lang="en-US" altLang="ko-KR" sz="1600" b="1" i="1" dirty="0" err="1">
                <a:solidFill>
                  <a:srgbClr val="0000C0"/>
                </a:solidFill>
                <a:latin typeface="Consolas" panose="020B0609020204030204" pitchFamily="49" charset="0"/>
              </a:rPr>
              <a:t>sampleIntProperty</a:t>
            </a:r>
            <a:r>
              <a:rPr lang="en-US" altLang="ko-KR" sz="1600" b="1" i="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89343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84</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Read the configuration again using @RefreshScope</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4A8FEAAE-E28B-421C-BC63-591F9C036265}"/>
              </a:ext>
            </a:extLst>
          </p:cNvPr>
          <p:cNvSpPr/>
          <p:nvPr/>
        </p:nvSpPr>
        <p:spPr>
          <a:xfrm>
            <a:off x="1261390" y="1709125"/>
            <a:ext cx="6698185" cy="3046988"/>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RestController</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ClientController</a:t>
            </a:r>
            <a:r>
              <a:rPr lang="en-US" altLang="ko-KR" sz="1600" b="1" dirty="0">
                <a:solidFill>
                  <a:srgbClr val="000000"/>
                </a:solidFill>
                <a:latin typeface="Consolas" panose="020B0609020204030204" pitchFamily="49" charset="0"/>
              </a:rPr>
              <a:t> {</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Autowired</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private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ClientConfiguration</a:t>
            </a:r>
            <a:r>
              <a:rPr lang="en-US" altLang="ko-KR" sz="1600" b="1" dirty="0">
                <a:solidFill>
                  <a:srgbClr val="000000"/>
                </a:solidFill>
                <a:latin typeface="Consolas" panose="020B0609020204030204" pitchFamily="49" charset="0"/>
              </a:rPr>
              <a:t> </a:t>
            </a:r>
            <a:r>
              <a:rPr lang="en-US" altLang="ko-KR" sz="1600" b="1" dirty="0">
                <a:solidFill>
                  <a:srgbClr val="0000C0"/>
                </a:solidFill>
                <a:latin typeface="Consolas" panose="020B0609020204030204" pitchFamily="49" charset="0"/>
              </a:rPr>
              <a:t>conf</a:t>
            </a:r>
            <a:r>
              <a:rPr lang="en-US" altLang="ko-KR" sz="1600" b="1"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GetMapping</a:t>
            </a:r>
            <a:r>
              <a:rPr lang="en-US" altLang="ko-KR" sz="1600" dirty="0">
                <a:solidFill>
                  <a:srgbClr val="000000"/>
                </a:solidFill>
                <a:latin typeface="Consolas" panose="020B0609020204030204" pitchFamily="49" charset="0"/>
              </a:rPr>
              <a:t>(</a:t>
            </a:r>
            <a:r>
              <a:rPr lang="en-US" altLang="ko-KR" sz="1600" dirty="0">
                <a:solidFill>
                  <a:srgbClr val="2A00FF"/>
                </a:solidFill>
                <a:latin typeface="Consolas" panose="020B0609020204030204" pitchFamily="49" charset="0"/>
              </a:rPr>
              <a:t>"/ping"</a:t>
            </a:r>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String ping()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err="1">
                <a:solidFill>
                  <a:srgbClr val="0000C0"/>
                </a:solidFill>
                <a:latin typeface="Consolas" panose="020B0609020204030204" pitchFamily="49" charset="0"/>
              </a:rPr>
              <a:t>conf</a:t>
            </a:r>
            <a:r>
              <a:rPr lang="en-US" altLang="ko-KR" sz="1600" b="1" dirty="0" err="1">
                <a:solidFill>
                  <a:srgbClr val="000000"/>
                </a:solidFill>
                <a:latin typeface="Consolas" panose="020B0609020204030204" pitchFamily="49" charset="0"/>
              </a:rPr>
              <a:t>.showProperties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pic>
        <p:nvPicPr>
          <p:cNvPr id="7" name="그림 6">
            <a:extLst>
              <a:ext uri="{FF2B5EF4-FFF2-40B4-BE49-F238E27FC236}">
                <a16:creationId xmlns:a16="http://schemas.microsoft.com/office/drawing/2014/main" id="{C1B385A5-1702-4DD8-A2EE-5F6FAFAB80F9}"/>
              </a:ext>
            </a:extLst>
          </p:cNvPr>
          <p:cNvPicPr>
            <a:picLocks noChangeAspect="1"/>
          </p:cNvPicPr>
          <p:nvPr/>
        </p:nvPicPr>
        <p:blipFill>
          <a:blip r:embed="rId3"/>
          <a:stretch>
            <a:fillRect/>
          </a:stretch>
        </p:blipFill>
        <p:spPr>
          <a:xfrm>
            <a:off x="3337149" y="4657464"/>
            <a:ext cx="5686467" cy="1581162"/>
          </a:xfrm>
          <a:prstGeom prst="rect">
            <a:avLst/>
          </a:prstGeom>
        </p:spPr>
      </p:pic>
    </p:spTree>
    <p:extLst>
      <p:ext uri="{BB962C8B-B14F-4D97-AF65-F5344CB8AC3E}">
        <p14:creationId xmlns:p14="http://schemas.microsoft.com/office/powerpoint/2010/main" val="2133548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85</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Using RabbitMQ</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Create via Docker Container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-d --name rabbit -p 5672:5672 -p 15672:15672 </a:t>
            </a:r>
            <a:r>
              <a:rPr lang="en-US" altLang="ko-KR" sz="2000" dirty="0" err="1">
                <a:solidFill>
                  <a:srgbClr val="24292E"/>
                </a:solidFill>
                <a:latin typeface="+mn-ea"/>
                <a:cs typeface="Arial"/>
                <a:sym typeface="Arial"/>
              </a:rPr>
              <a:t>rabbitmq:management</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dependencies below to clients</a:t>
            </a:r>
          </a:p>
        </p:txBody>
      </p:sp>
      <p:sp>
        <p:nvSpPr>
          <p:cNvPr id="5" name="직사각형 4">
            <a:extLst>
              <a:ext uri="{FF2B5EF4-FFF2-40B4-BE49-F238E27FC236}">
                <a16:creationId xmlns:a16="http://schemas.microsoft.com/office/drawing/2014/main" id="{22F3CBA3-9105-4C19-91BA-2808C903F127}"/>
              </a:ext>
            </a:extLst>
          </p:cNvPr>
          <p:cNvSpPr/>
          <p:nvPr/>
        </p:nvSpPr>
        <p:spPr>
          <a:xfrm>
            <a:off x="1150926" y="3533342"/>
            <a:ext cx="2672371" cy="2308324"/>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spring-cloud-starter-bus-</a:t>
            </a:r>
            <a:r>
              <a:rPr lang="en-US" altLang="ko-KR" sz="1600" dirty="0" err="1">
                <a:solidFill>
                  <a:srgbClr val="000000"/>
                </a:solidFill>
                <a:latin typeface="Consolas" panose="020B0609020204030204" pitchFamily="49" charset="0"/>
              </a:rPr>
              <a:t>amqp</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7" name="직사각형 6">
            <a:extLst>
              <a:ext uri="{FF2B5EF4-FFF2-40B4-BE49-F238E27FC236}">
                <a16:creationId xmlns:a16="http://schemas.microsoft.com/office/drawing/2014/main" id="{2AEBE0FA-3F91-46DB-9362-1536BCF6C1EA}"/>
              </a:ext>
            </a:extLst>
          </p:cNvPr>
          <p:cNvSpPr/>
          <p:nvPr/>
        </p:nvSpPr>
        <p:spPr>
          <a:xfrm>
            <a:off x="4780025" y="3371990"/>
            <a:ext cx="4953000" cy="304698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rabbitmq</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5672</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username:</a:t>
            </a:r>
            <a:r>
              <a:rPr lang="en-US" altLang="ko-KR" sz="1600" dirty="0">
                <a:solidFill>
                  <a:srgbClr val="000000"/>
                </a:solidFill>
                <a:latin typeface="Consolas" panose="020B0609020204030204" pitchFamily="49" charset="0"/>
              </a:rPr>
              <a:t> guest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password:</a:t>
            </a:r>
            <a:r>
              <a:rPr lang="en-US" altLang="ko-KR" sz="1600" dirty="0">
                <a:solidFill>
                  <a:srgbClr val="000000"/>
                </a:solidFill>
                <a:latin typeface="Consolas" panose="020B0609020204030204" pitchFamily="49" charset="0"/>
              </a:rPr>
              <a:t> guest </a:t>
            </a:r>
            <a:endParaRPr lang="ko-KR" altLang="en-US" dirty="0"/>
          </a:p>
        </p:txBody>
      </p:sp>
    </p:spTree>
    <p:extLst>
      <p:ext uri="{BB962C8B-B14F-4D97-AF65-F5344CB8AC3E}">
        <p14:creationId xmlns:p14="http://schemas.microsoft.com/office/powerpoint/2010/main" val="2818053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86</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Rabbit MQ operation confirmed</a:t>
            </a:r>
          </a:p>
        </p:txBody>
      </p:sp>
      <p:pic>
        <p:nvPicPr>
          <p:cNvPr id="7" name="그림 6">
            <a:extLst>
              <a:ext uri="{FF2B5EF4-FFF2-40B4-BE49-F238E27FC236}">
                <a16:creationId xmlns:a16="http://schemas.microsoft.com/office/drawing/2014/main" id="{9A53F4C3-723C-4758-9C39-C3E2D495BE67}"/>
              </a:ext>
            </a:extLst>
          </p:cNvPr>
          <p:cNvPicPr>
            <a:picLocks noChangeAspect="1"/>
          </p:cNvPicPr>
          <p:nvPr/>
        </p:nvPicPr>
        <p:blipFill>
          <a:blip r:embed="rId3"/>
          <a:stretch>
            <a:fillRect/>
          </a:stretch>
        </p:blipFill>
        <p:spPr>
          <a:xfrm>
            <a:off x="1286193" y="2111610"/>
            <a:ext cx="7333611" cy="4415684"/>
          </a:xfrm>
          <a:prstGeom prst="rect">
            <a:avLst/>
          </a:prstGeom>
        </p:spPr>
      </p:pic>
    </p:spTree>
    <p:extLst>
      <p:ext uri="{BB962C8B-B14F-4D97-AF65-F5344CB8AC3E}">
        <p14:creationId xmlns:p14="http://schemas.microsoft.com/office/powerpoint/2010/main" val="368687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87</a:t>
            </a:fld>
            <a:endParaRPr lang="ko-KR" altLang="en-US"/>
          </a:p>
        </p:txBody>
      </p:sp>
      <p:sp>
        <p:nvSpPr>
          <p:cNvPr id="2" name="제목 1"/>
          <p:cNvSpPr>
            <a:spLocks noGrp="1"/>
          </p:cNvSpPr>
          <p:nvPr>
            <p:ph type="title"/>
          </p:nvPr>
        </p:nvSpPr>
        <p:spPr>
          <a:xfrm>
            <a:off x="993138" y="480635"/>
            <a:ext cx="3446072" cy="333233"/>
          </a:xfrm>
        </p:spPr>
        <p:txBody>
          <a:bodyPr/>
          <a:lstStyle/>
          <a:p>
            <a:r>
              <a:rPr lang="en-US" altLang="ko-KR" dirty="0"/>
              <a:t>Distributed Configuration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Receiving events from a message broker</a:t>
            </a:r>
          </a:p>
        </p:txBody>
      </p:sp>
      <p:sp>
        <p:nvSpPr>
          <p:cNvPr id="3" name="텍스트 개체 틀 2"/>
          <p:cNvSpPr>
            <a:spLocks noGrp="1"/>
          </p:cNvSpPr>
          <p:nvPr>
            <p:ph type="body" sz="quarter" idx="14"/>
          </p:nvPr>
        </p:nvSpPr>
        <p:spPr/>
        <p:txBody>
          <a:bodyPr/>
          <a:lstStyle/>
          <a:p>
            <a:r>
              <a:rPr lang="en-US" altLang="ko-KR" dirty="0"/>
              <a:t>03</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744892"/>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Using RabbitMQ</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Create via Docker Container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docker run -d --name rabbit -p 5672:5672 -p 15672:15672 </a:t>
            </a:r>
            <a:r>
              <a:rPr lang="en-US" altLang="ko-KR" sz="2000" dirty="0" err="1">
                <a:solidFill>
                  <a:srgbClr val="24292E"/>
                </a:solidFill>
                <a:latin typeface="+mn-ea"/>
                <a:cs typeface="Arial"/>
                <a:sym typeface="Arial"/>
              </a:rPr>
              <a:t>rabbitmq:management</a:t>
            </a:r>
            <a:endParaRPr lang="en-US" altLang="ko-KR" sz="2000" dirty="0">
              <a:solidFill>
                <a:srgbClr val="24292E"/>
              </a:solidFill>
              <a:latin typeface="+mn-ea"/>
              <a:cs typeface="Arial"/>
              <a:sym typeface="Arial"/>
            </a:endParaRPr>
          </a:p>
          <a:p>
            <a:pPr marL="342900" indent="-342900">
              <a:buFont typeface="Arial" panose="020B0604020202020204" pitchFamily="34" charset="0"/>
              <a:buChar char="•"/>
            </a:pPr>
            <a:r>
              <a:rPr lang="en-US" altLang="ko-KR" sz="2000" dirty="0">
                <a:solidFill>
                  <a:srgbClr val="24292E"/>
                </a:solidFill>
                <a:latin typeface="+mn-ea"/>
                <a:cs typeface="Arial"/>
                <a:sym typeface="Arial"/>
              </a:rPr>
              <a:t>Add dependencies below to clients</a:t>
            </a:r>
            <a:endParaRPr lang="ko-KR" altLang="en-US"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22F3CBA3-9105-4C19-91BA-2808C903F127}"/>
              </a:ext>
            </a:extLst>
          </p:cNvPr>
          <p:cNvSpPr/>
          <p:nvPr/>
        </p:nvSpPr>
        <p:spPr>
          <a:xfrm>
            <a:off x="1150926" y="3533342"/>
            <a:ext cx="2672371" cy="2308324"/>
          </a:xfrm>
          <a:prstGeom prst="rect">
            <a:avLst/>
          </a:prstGeom>
        </p:spPr>
        <p:txBody>
          <a:bodyPr wrap="square">
            <a:spAutoFit/>
          </a:bodyPr>
          <a:lstStyle/>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r>
              <a:rPr lang="en-US" altLang="ko-KR" sz="1600" dirty="0" err="1">
                <a:solidFill>
                  <a:srgbClr val="000000"/>
                </a:solidFill>
                <a:latin typeface="Consolas" panose="020B0609020204030204" pitchFamily="49" charset="0"/>
              </a:rPr>
              <a:t>org.springframework.cloud</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groupId</a:t>
            </a:r>
            <a:r>
              <a:rPr lang="en-US" altLang="ko-KR" sz="1600" dirty="0">
                <a:solidFill>
                  <a:srgbClr val="008080"/>
                </a:solidFill>
                <a:latin typeface="Consolas" panose="020B0609020204030204" pitchFamily="49" charset="0"/>
              </a:rPr>
              <a:t>&gt;</a:t>
            </a:r>
          </a:p>
          <a:p>
            <a:r>
              <a:rPr lang="en-US" altLang="ko-KR" sz="1600" dirty="0">
                <a:solidFill>
                  <a:srgbClr val="000000"/>
                </a:solidFill>
                <a:latin typeface="Consolas" panose="020B0609020204030204" pitchFamily="49" charset="0"/>
              </a:rPr>
              <a:t>    </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r>
              <a:rPr lang="en-US" altLang="ko-KR" sz="1600" dirty="0">
                <a:solidFill>
                  <a:srgbClr val="000000"/>
                </a:solidFill>
                <a:latin typeface="Consolas" panose="020B0609020204030204" pitchFamily="49" charset="0"/>
              </a:rPr>
              <a:t>spring-cloud-starter-bus-</a:t>
            </a:r>
            <a:r>
              <a:rPr lang="en-US" altLang="ko-KR" sz="1600" dirty="0" err="1">
                <a:solidFill>
                  <a:srgbClr val="000000"/>
                </a:solidFill>
                <a:latin typeface="Consolas" panose="020B0609020204030204" pitchFamily="49" charset="0"/>
              </a:rPr>
              <a:t>amqp</a:t>
            </a:r>
            <a:r>
              <a:rPr lang="en-US" altLang="ko-KR" sz="1600" dirty="0">
                <a:solidFill>
                  <a:srgbClr val="008080"/>
                </a:solidFill>
                <a:latin typeface="Consolas" panose="020B0609020204030204" pitchFamily="49" charset="0"/>
              </a:rPr>
              <a:t>&lt;/</a:t>
            </a:r>
            <a:r>
              <a:rPr lang="en-US" altLang="ko-KR" sz="1600" dirty="0" err="1">
                <a:solidFill>
                  <a:srgbClr val="3F7F7F"/>
                </a:solidFill>
                <a:latin typeface="Consolas" panose="020B0609020204030204" pitchFamily="49" charset="0"/>
              </a:rPr>
              <a:t>artifactId</a:t>
            </a:r>
            <a:r>
              <a:rPr lang="en-US" altLang="ko-KR" sz="1600" dirty="0">
                <a:solidFill>
                  <a:srgbClr val="008080"/>
                </a:solidFill>
                <a:latin typeface="Consolas" panose="020B0609020204030204" pitchFamily="49" charset="0"/>
              </a:rPr>
              <a:t>&gt;</a:t>
            </a:r>
          </a:p>
          <a:p>
            <a:r>
              <a:rPr lang="en-US" altLang="ko-KR" sz="1600" dirty="0">
                <a:solidFill>
                  <a:srgbClr val="008080"/>
                </a:solidFill>
                <a:latin typeface="Consolas" panose="020B0609020204030204" pitchFamily="49" charset="0"/>
              </a:rPr>
              <a:t>&lt;/</a:t>
            </a:r>
            <a:r>
              <a:rPr lang="en-US" altLang="ko-KR" sz="1600" dirty="0">
                <a:solidFill>
                  <a:srgbClr val="3F7F7F"/>
                </a:solidFill>
                <a:latin typeface="Consolas" panose="020B0609020204030204" pitchFamily="49" charset="0"/>
              </a:rPr>
              <a:t>dependency</a:t>
            </a:r>
            <a:r>
              <a:rPr lang="en-US" altLang="ko-KR" sz="1600" dirty="0">
                <a:solidFill>
                  <a:srgbClr val="008080"/>
                </a:solidFill>
                <a:latin typeface="Consolas" panose="020B0609020204030204" pitchFamily="49" charset="0"/>
              </a:rPr>
              <a:t>&gt;</a:t>
            </a:r>
            <a:endParaRPr lang="ko-KR" altLang="en-US" dirty="0"/>
          </a:p>
        </p:txBody>
      </p:sp>
      <p:sp>
        <p:nvSpPr>
          <p:cNvPr id="7" name="직사각형 6">
            <a:extLst>
              <a:ext uri="{FF2B5EF4-FFF2-40B4-BE49-F238E27FC236}">
                <a16:creationId xmlns:a16="http://schemas.microsoft.com/office/drawing/2014/main" id="{2AEBE0FA-3F91-46DB-9362-1536BCF6C1EA}"/>
              </a:ext>
            </a:extLst>
          </p:cNvPr>
          <p:cNvSpPr/>
          <p:nvPr/>
        </p:nvSpPr>
        <p:spPr>
          <a:xfrm>
            <a:off x="4780025" y="3371990"/>
            <a:ext cx="4953000" cy="3046988"/>
          </a:xfrm>
          <a:prstGeom prst="rect">
            <a:avLst/>
          </a:prstGeom>
        </p:spPr>
        <p:txBody>
          <a:bodyPr>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client-service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cloud:</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config:</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uri</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http://localhost:8889</a:t>
            </a:r>
          </a:p>
          <a:p>
            <a:r>
              <a:rPr lang="ko-KR" altLang="en-US"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rabbitmq</a:t>
            </a:r>
            <a:r>
              <a:rPr lang="en-US" altLang="ko-KR" sz="1600" dirty="0">
                <a:solidFill>
                  <a:srgbClr val="00C832"/>
                </a:solidFill>
                <a:latin typeface="Consolas" panose="020B0609020204030204" pitchFamily="49" charset="0"/>
              </a:rPr>
              <a: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host:</a:t>
            </a:r>
            <a:r>
              <a:rPr lang="en-US" altLang="ko-KR" sz="1600" dirty="0">
                <a:solidFill>
                  <a:srgbClr val="000000"/>
                </a:solidFill>
                <a:latin typeface="Consolas" panose="020B0609020204030204" pitchFamily="49" charset="0"/>
              </a:rPr>
              <a:t> localhost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5672</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username:</a:t>
            </a:r>
            <a:r>
              <a:rPr lang="en-US" altLang="ko-KR" sz="1600" dirty="0">
                <a:solidFill>
                  <a:srgbClr val="000000"/>
                </a:solidFill>
                <a:latin typeface="Consolas" panose="020B0609020204030204" pitchFamily="49" charset="0"/>
              </a:rPr>
              <a:t> guest</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password:</a:t>
            </a:r>
            <a:r>
              <a:rPr lang="en-US" altLang="ko-KR" sz="1600" dirty="0">
                <a:solidFill>
                  <a:srgbClr val="000000"/>
                </a:solidFill>
                <a:latin typeface="Consolas" panose="020B0609020204030204" pitchFamily="49" charset="0"/>
              </a:rPr>
              <a:t> guest </a:t>
            </a:r>
            <a:endParaRPr lang="ko-KR" altLang="en-US" dirty="0"/>
          </a:p>
        </p:txBody>
      </p:sp>
    </p:spTree>
    <p:extLst>
      <p:ext uri="{BB962C8B-B14F-4D97-AF65-F5344CB8AC3E}">
        <p14:creationId xmlns:p14="http://schemas.microsoft.com/office/powerpoint/2010/main" val="2977850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88</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Synchronous communication using spring cloud</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95793"/>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err="1">
                <a:solidFill>
                  <a:srgbClr val="24292E"/>
                </a:solidFill>
                <a:latin typeface="+mn-ea"/>
                <a:cs typeface="Arial"/>
                <a:sym typeface="Arial"/>
              </a:rPr>
              <a:t>RestTemplate</a:t>
            </a:r>
            <a:r>
              <a:rPr lang="en-US" altLang="ko-KR" sz="2000" dirty="0">
                <a:solidFill>
                  <a:srgbClr val="24292E"/>
                </a:solidFill>
                <a:latin typeface="+mn-ea"/>
                <a:cs typeface="Arial"/>
                <a:sym typeface="Arial"/>
              </a:rPr>
              <a:t>: Client utilizes when using Rest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@LoadBalanced Modifier enabled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It is configured to use a Netflix ribbon and can utilize discovery using a service name instead of an IP address.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Ribbon is a client-side load divider, easily integrated with service discovery or circuit breakers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Feign: Declarative REST Client on Netflix OSS</a:t>
            </a:r>
          </a:p>
        </p:txBody>
      </p:sp>
    </p:spTree>
    <p:extLst>
      <p:ext uri="{BB962C8B-B14F-4D97-AF65-F5344CB8AC3E}">
        <p14:creationId xmlns:p14="http://schemas.microsoft.com/office/powerpoint/2010/main" val="1232536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89</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Load Balancing with Ribbons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56692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Key Concepts of Ribbon: Name-Based Service Calling Clients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Call another service using the name instead of the full address using the hostname and port without having to connect to service discovery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Address list should be provided in ribbon configuration settings in </a:t>
            </a:r>
            <a:r>
              <a:rPr lang="en-US" altLang="ko-KR" sz="2000" dirty="0" err="1">
                <a:solidFill>
                  <a:srgbClr val="24292E"/>
                </a:solidFill>
                <a:latin typeface="+mn-ea"/>
                <a:cs typeface="Arial"/>
                <a:sym typeface="Arial"/>
              </a:rPr>
              <a:t>application.yml</a:t>
            </a:r>
            <a:r>
              <a:rPr lang="en-US" altLang="ko-KR" sz="2000" dirty="0">
                <a:solidFill>
                  <a:srgbClr val="24292E"/>
                </a:solidFill>
                <a:latin typeface="+mn-ea"/>
                <a:cs typeface="Arial"/>
                <a:sym typeface="Arial"/>
              </a:rPr>
              <a:t> file</a:t>
            </a:r>
          </a:p>
        </p:txBody>
      </p:sp>
      <p:pic>
        <p:nvPicPr>
          <p:cNvPr id="1026" name="Picture 2" descr="https://t1.daumcdn.net/cfile/tistory/99F745465B6BFADF2F">
            <a:extLst>
              <a:ext uri="{FF2B5EF4-FFF2-40B4-BE49-F238E27FC236}">
                <a16:creationId xmlns:a16="http://schemas.microsoft.com/office/drawing/2014/main" id="{5F1E8042-F106-4BD4-B530-0F38DDE75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59" y="3429000"/>
            <a:ext cx="5524500" cy="306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AE98F8-7348-49B9-874F-C512C2BC4236}"/>
              </a:ext>
            </a:extLst>
          </p:cNvPr>
          <p:cNvSpPr txBox="1"/>
          <p:nvPr/>
        </p:nvSpPr>
        <p:spPr>
          <a:xfrm>
            <a:off x="5399122" y="368349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8090</a:t>
            </a:r>
            <a:endParaRPr lang="ko-KR" altLang="en-US" sz="1400" dirty="0">
              <a:latin typeface="KoPub돋움체 Medium"/>
              <a:ea typeface="KoPub돋움체 Medium"/>
            </a:endParaRPr>
          </a:p>
        </p:txBody>
      </p:sp>
      <p:sp>
        <p:nvSpPr>
          <p:cNvPr id="13" name="TextBox 12">
            <a:extLst>
              <a:ext uri="{FF2B5EF4-FFF2-40B4-BE49-F238E27FC236}">
                <a16:creationId xmlns:a16="http://schemas.microsoft.com/office/drawing/2014/main" id="{5F872981-EED3-4857-ADCA-97AD62BAA65A}"/>
              </a:ext>
            </a:extLst>
          </p:cNvPr>
          <p:cNvSpPr txBox="1"/>
          <p:nvPr/>
        </p:nvSpPr>
        <p:spPr>
          <a:xfrm>
            <a:off x="3132914" y="535058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8093</a:t>
            </a:r>
            <a:endParaRPr lang="ko-KR" altLang="en-US" sz="1400" dirty="0">
              <a:latin typeface="KoPub돋움체 Medium"/>
              <a:ea typeface="KoPub돋움체 Medium"/>
            </a:endParaRPr>
          </a:p>
        </p:txBody>
      </p:sp>
      <p:sp>
        <p:nvSpPr>
          <p:cNvPr id="17" name="TextBox 16">
            <a:extLst>
              <a:ext uri="{FF2B5EF4-FFF2-40B4-BE49-F238E27FC236}">
                <a16:creationId xmlns:a16="http://schemas.microsoft.com/office/drawing/2014/main" id="{150B4421-390E-4534-8351-D51C87DC8F41}"/>
              </a:ext>
            </a:extLst>
          </p:cNvPr>
          <p:cNvSpPr txBox="1"/>
          <p:nvPr/>
        </p:nvSpPr>
        <p:spPr>
          <a:xfrm>
            <a:off x="5242889" y="5247619"/>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8092</a:t>
            </a:r>
            <a:endParaRPr lang="ko-KR" altLang="en-US" sz="1400" dirty="0">
              <a:latin typeface="KoPub돋움체 Medium"/>
              <a:ea typeface="KoPub돋움체 Medium"/>
            </a:endParaRPr>
          </a:p>
        </p:txBody>
      </p:sp>
      <p:sp>
        <p:nvSpPr>
          <p:cNvPr id="18" name="TextBox 17">
            <a:extLst>
              <a:ext uri="{FF2B5EF4-FFF2-40B4-BE49-F238E27FC236}">
                <a16:creationId xmlns:a16="http://schemas.microsoft.com/office/drawing/2014/main" id="{1BB6D43E-DE8E-4F09-8B0F-B33AF5A0E423}"/>
              </a:ext>
            </a:extLst>
          </p:cNvPr>
          <p:cNvSpPr txBox="1"/>
          <p:nvPr/>
        </p:nvSpPr>
        <p:spPr>
          <a:xfrm>
            <a:off x="7302118" y="5351957"/>
            <a:ext cx="588623" cy="307777"/>
          </a:xfrm>
          <a:prstGeom prst="rect">
            <a:avLst/>
          </a:prstGeom>
          <a:noFill/>
        </p:spPr>
        <p:txBody>
          <a:bodyPr wrap="none" rtlCol="0">
            <a:spAutoFit/>
          </a:bodyPr>
          <a:lstStyle/>
          <a:p>
            <a:pPr algn="ctr"/>
            <a:r>
              <a:rPr lang="en-US" altLang="ko-KR" sz="1400" dirty="0">
                <a:latin typeface="KoPub돋움체 Medium"/>
                <a:ea typeface="KoPub돋움체 Medium"/>
              </a:rPr>
              <a:t>8091</a:t>
            </a:r>
            <a:endParaRPr lang="ko-KR" altLang="en-US" sz="1400" dirty="0">
              <a:latin typeface="KoPub돋움체 Medium"/>
              <a:ea typeface="KoPub돋움체 Medium"/>
            </a:endParaRPr>
          </a:p>
        </p:txBody>
      </p:sp>
    </p:spTree>
    <p:extLst>
      <p:ext uri="{BB962C8B-B14F-4D97-AF65-F5344CB8AC3E}">
        <p14:creationId xmlns:p14="http://schemas.microsoft.com/office/powerpoint/2010/main" val="163555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a:t>
            </a:fld>
            <a:endParaRPr lang="ko-KR" altLang="en-US"/>
          </a:p>
        </p:txBody>
      </p:sp>
      <p:sp>
        <p:nvSpPr>
          <p:cNvPr id="2" name="제목 1"/>
          <p:cNvSpPr>
            <a:spLocks noGrp="1"/>
          </p:cNvSpPr>
          <p:nvPr>
            <p:ph type="title"/>
          </p:nvPr>
        </p:nvSpPr>
        <p:spPr>
          <a:xfrm>
            <a:off x="993138" y="481469"/>
            <a:ext cx="1578958" cy="332399"/>
          </a:xfrm>
        </p:spPr>
        <p:txBody>
          <a:bodyPr/>
          <a:lstStyle/>
          <a:p>
            <a:r>
              <a:rPr lang="en-US" altLang="ko-KR" dirty="0"/>
              <a:t>Netflix OSS</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Integrate with messaging</a:t>
            </a:r>
            <a:endParaRPr lang="ko-KR" altLang="en-US" dirty="0"/>
          </a:p>
        </p:txBody>
      </p:sp>
      <p:sp>
        <p:nvSpPr>
          <p:cNvPr id="3" name="텍스트 개체 틀 2"/>
          <p:cNvSpPr>
            <a:spLocks noGrp="1"/>
          </p:cNvSpPr>
          <p:nvPr>
            <p:ph type="body" sz="quarter" idx="14"/>
          </p:nvPr>
        </p:nvSpPr>
        <p:spPr/>
        <p:txBody>
          <a:bodyPr/>
          <a:lstStyle/>
          <a:p>
            <a:r>
              <a:rPr lang="en-US" altLang="ko-KR" dirty="0"/>
              <a:t>01</a:t>
            </a:r>
            <a:endParaRPr lang="ko-KR" altLang="en-US" dirty="0"/>
          </a:p>
        </p:txBody>
      </p:sp>
      <p:sp>
        <p:nvSpPr>
          <p:cNvPr id="13" name="모서리가 둥근 직사각형 12"/>
          <p:cNvSpPr/>
          <p:nvPr/>
        </p:nvSpPr>
        <p:spPr>
          <a:xfrm>
            <a:off x="461398" y="1629948"/>
            <a:ext cx="8785225" cy="4716500"/>
          </a:xfrm>
          <a:prstGeom prst="roundRect">
            <a:avLst>
              <a:gd name="adj" fmla="val 5997"/>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supports synchronous/asynchronous HTTP communications and message brokers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Typically using spring-cloud-starter-bus-</a:t>
            </a:r>
            <a:r>
              <a:rPr lang="en-US" altLang="ko-KR" sz="2000" dirty="0" err="1">
                <a:solidFill>
                  <a:srgbClr val="24292E"/>
                </a:solidFill>
                <a:latin typeface="+mn-ea"/>
                <a:cs typeface="Arial"/>
                <a:sym typeface="Arial"/>
              </a:rPr>
              <a:t>kafka</a:t>
            </a:r>
            <a:r>
              <a:rPr lang="en-US" altLang="ko-KR" sz="2000" dirty="0">
                <a:solidFill>
                  <a:srgbClr val="24292E"/>
                </a:solidFill>
                <a:latin typeface="+mn-ea"/>
                <a:cs typeface="Arial"/>
                <a:sym typeface="Arial"/>
              </a:rPr>
              <a:t>, spring-cloud-starter-bus-</a:t>
            </a:r>
            <a:r>
              <a:rPr lang="en-US" altLang="ko-KR" sz="2000" dirty="0" err="1">
                <a:solidFill>
                  <a:srgbClr val="24292E"/>
                </a:solidFill>
                <a:latin typeface="+mn-ea"/>
                <a:cs typeface="Arial"/>
                <a:sym typeface="Arial"/>
              </a:rPr>
              <a:t>amqp</a:t>
            </a:r>
            <a:r>
              <a:rPr lang="en-US" altLang="ko-KR" sz="2000" dirty="0">
                <a:solidFill>
                  <a:srgbClr val="24292E"/>
                </a:solidFill>
                <a:latin typeface="+mn-ea"/>
                <a:cs typeface="Arial"/>
                <a:sym typeface="Arial"/>
              </a:rPr>
              <a:t> dependencies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streams are critical when developing systems with message-driven microservices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spring cloud stream has two binders: </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AMQP with Rabbit MQ</a:t>
            </a:r>
          </a:p>
          <a:p>
            <a:pPr marL="800100" lvl="1" indent="-342900">
              <a:buFont typeface="Wingdings" panose="05000000000000000000" pitchFamily="2" charset="2"/>
              <a:buChar char="ü"/>
            </a:pPr>
            <a:r>
              <a:rPr lang="en-US" altLang="ko-KR" sz="2000" dirty="0">
                <a:solidFill>
                  <a:srgbClr val="24292E"/>
                </a:solidFill>
                <a:latin typeface="+mn-ea"/>
                <a:cs typeface="Arial"/>
                <a:sym typeface="Arial"/>
              </a:rPr>
              <a:t>Apache Kafka</a:t>
            </a:r>
          </a:p>
          <a:p>
            <a:pPr marL="342900" indent="-342900">
              <a:buFont typeface="Arial" panose="020B0604020202020204" pitchFamily="34" charset="0"/>
              <a:buChar char="•"/>
            </a:pPr>
            <a:r>
              <a:rPr lang="en-US" altLang="ko-KR" sz="2000" dirty="0">
                <a:solidFill>
                  <a:srgbClr val="24292E"/>
                </a:solidFill>
                <a:latin typeface="+mn-ea"/>
                <a:cs typeface="Arial"/>
                <a:sym typeface="Arial"/>
              </a:rPr>
              <a:t>Spring cloud streams are based on spring integration and support enterprise integration patterns such as endpoint, channel, aggregate, and transformer</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main communication model is publication/subscription and messages are propagated through shared topics</a:t>
            </a:r>
            <a:endParaRPr lang="ko-KR" altLang="en-US" sz="2000" dirty="0">
              <a:solidFill>
                <a:srgbClr val="24292E"/>
              </a:solidFill>
              <a:latin typeface="+mn-ea"/>
              <a:cs typeface="Arial"/>
              <a:sym typeface="Arial"/>
            </a:endParaRPr>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Tree>
    <p:extLst>
      <p:ext uri="{BB962C8B-B14F-4D97-AF65-F5344CB8AC3E}">
        <p14:creationId xmlns:p14="http://schemas.microsoft.com/office/powerpoint/2010/main" val="2741340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90</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Static load distribution configuration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3448195" cy="3323928"/>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The order service must communicate with other micro-services to perform the required operations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Therefore, you must use the ribbon, </a:t>
            </a:r>
            <a:r>
              <a:rPr lang="en-US" altLang="ko-KR" sz="2000" dirty="0" err="1">
                <a:solidFill>
                  <a:srgbClr val="24292E"/>
                </a:solidFill>
                <a:latin typeface="+mn-ea"/>
                <a:cs typeface="Arial"/>
                <a:sym typeface="Arial"/>
              </a:rPr>
              <a:t>listOfServer</a:t>
            </a:r>
            <a:r>
              <a:rPr lang="en-US" altLang="ko-KR" sz="2000" dirty="0">
                <a:solidFill>
                  <a:srgbClr val="24292E"/>
                </a:solidFill>
                <a:latin typeface="+mn-ea"/>
                <a:cs typeface="Arial"/>
                <a:sym typeface="Arial"/>
              </a:rPr>
              <a:t> properties to set up a network address for another ribbon client</a:t>
            </a:r>
          </a:p>
        </p:txBody>
      </p:sp>
      <p:sp>
        <p:nvSpPr>
          <p:cNvPr id="7" name="직사각형 6">
            <a:extLst>
              <a:ext uri="{FF2B5EF4-FFF2-40B4-BE49-F238E27FC236}">
                <a16:creationId xmlns:a16="http://schemas.microsoft.com/office/drawing/2014/main" id="{A05B6CA4-EC0F-423E-A994-C8E6BD80DD53}"/>
              </a:ext>
            </a:extLst>
          </p:cNvPr>
          <p:cNvSpPr/>
          <p:nvPr/>
        </p:nvSpPr>
        <p:spPr>
          <a:xfrm>
            <a:off x="4939302" y="1313997"/>
            <a:ext cx="4953000" cy="4524315"/>
          </a:xfrm>
          <a:prstGeom prst="rect">
            <a:avLst/>
          </a:prstGeom>
        </p:spPr>
        <p:txBody>
          <a:bodyPr>
            <a:spAutoFit/>
          </a:bodyPr>
          <a:lstStyle/>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8090</a:t>
            </a:r>
          </a:p>
          <a:p>
            <a:r>
              <a:rPr lang="ko-KR" altLang="en-US" sz="1600" dirty="0">
                <a:solidFill>
                  <a:srgbClr val="000000"/>
                </a:solidFill>
                <a:latin typeface="Consolas" panose="020B0609020204030204" pitchFamily="49" charset="0"/>
              </a:rPr>
              <a:t>  </a:t>
            </a:r>
          </a:p>
          <a:p>
            <a:r>
              <a:rPr lang="en-US" altLang="ko-KR" sz="1600" u="sng" dirty="0">
                <a:solidFill>
                  <a:srgbClr val="00C832"/>
                </a:solidFill>
                <a:latin typeface="Consolas" panose="020B0609020204030204" pitchFamily="49" charset="0"/>
              </a:rPr>
              <a:t>account-service: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localhost:8091</a:t>
            </a:r>
          </a:p>
          <a:p>
            <a:r>
              <a:rPr lang="en-US" altLang="ko-KR" sz="1600" u="sng" dirty="0">
                <a:solidFill>
                  <a:srgbClr val="00C832"/>
                </a:solidFill>
                <a:latin typeface="Consolas" panose="020B0609020204030204" pitchFamily="49" charset="0"/>
              </a:rPr>
              <a:t>customer-service: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localhost:8092</a:t>
            </a:r>
          </a:p>
          <a:p>
            <a:r>
              <a:rPr lang="en-US" altLang="ko-KR" sz="1600" u="sng" dirty="0">
                <a:solidFill>
                  <a:srgbClr val="00C832"/>
                </a:solidFill>
                <a:latin typeface="Consolas" panose="020B0609020204030204" pitchFamily="49" charset="0"/>
              </a:rPr>
              <a:t>product-service:</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ribbon: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enabled:</a:t>
            </a:r>
            <a:r>
              <a:rPr lang="en-US" altLang="ko-KR" sz="1600" dirty="0">
                <a:solidFill>
                  <a:srgbClr val="000000"/>
                </a:solidFill>
                <a:latin typeface="Consolas" panose="020B0609020204030204" pitchFamily="49" charset="0"/>
              </a:rPr>
              <a:t> </a:t>
            </a:r>
            <a:r>
              <a:rPr lang="en-US" altLang="ko-KR" sz="1600" b="1" dirty="0">
                <a:solidFill>
                  <a:srgbClr val="094F05"/>
                </a:solidFill>
                <a:latin typeface="Consolas" panose="020B0609020204030204" pitchFamily="49" charset="0"/>
              </a:rPr>
              <a:t>false</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listOfServers</a:t>
            </a:r>
            <a:r>
              <a:rPr lang="en-US" altLang="ko-KR" sz="1600" dirty="0">
                <a:solidFill>
                  <a:srgbClr val="00C832"/>
                </a:solidFill>
                <a:latin typeface="Consolas" panose="020B0609020204030204" pitchFamily="49" charset="0"/>
              </a:rPr>
              <a:t>:</a:t>
            </a:r>
            <a:r>
              <a:rPr lang="en-US" altLang="ko-KR" sz="1600" dirty="0">
                <a:solidFill>
                  <a:srgbClr val="000000"/>
                </a:solidFill>
                <a:latin typeface="Consolas" panose="020B0609020204030204" pitchFamily="49" charset="0"/>
              </a:rPr>
              <a:t> localhost:8093</a:t>
            </a:r>
            <a:endParaRPr lang="ko-KR" altLang="en-US" dirty="0"/>
          </a:p>
        </p:txBody>
      </p:sp>
    </p:spTree>
    <p:extLst>
      <p:ext uri="{BB962C8B-B14F-4D97-AF65-F5344CB8AC3E}">
        <p14:creationId xmlns:p14="http://schemas.microsoft.com/office/powerpoint/2010/main" val="1444597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91</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Static load distribution configuration</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7BFDEFE4-616F-4601-91ED-602FFCA0811D}"/>
              </a:ext>
            </a:extLst>
          </p:cNvPr>
          <p:cNvSpPr/>
          <p:nvPr/>
        </p:nvSpPr>
        <p:spPr>
          <a:xfrm>
            <a:off x="752753" y="1503642"/>
            <a:ext cx="9060096" cy="5016758"/>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RibbonClients</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"account-service"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"customer-service"</a:t>
            </a:r>
            <a:r>
              <a:rPr lang="en-US" altLang="ko-KR" sz="1600" dirty="0">
                <a:solidFill>
                  <a:srgbClr val="000000"/>
                </a:solidFill>
                <a:latin typeface="Consolas" panose="020B0609020204030204" pitchFamily="49" charset="0"/>
              </a:rPr>
              <a:t>),</a:t>
            </a: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RibbonClient</a:t>
            </a:r>
            <a:r>
              <a:rPr lang="en-US" altLang="ko-KR" sz="1600" dirty="0">
                <a:solidFill>
                  <a:srgbClr val="000000"/>
                </a:solidFill>
                <a:latin typeface="Consolas" panose="020B0609020204030204" pitchFamily="49" charset="0"/>
              </a:rPr>
              <a:t>(name = </a:t>
            </a:r>
            <a:r>
              <a:rPr lang="en-US" altLang="ko-KR" sz="1600" dirty="0">
                <a:solidFill>
                  <a:srgbClr val="2A00FF"/>
                </a:solidFill>
                <a:latin typeface="Consolas" panose="020B0609020204030204" pitchFamily="49" charset="0"/>
              </a:rPr>
              <a:t>"product-service"</a:t>
            </a:r>
            <a:r>
              <a:rPr lang="en-US" altLang="ko-KR" sz="1600"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a:t>
            </a: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439663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92</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675250" y="996062"/>
            <a:ext cx="8980272" cy="276999"/>
          </a:xfrm>
        </p:spPr>
        <p:txBody>
          <a:bodyPr/>
          <a:lstStyle/>
          <a:p>
            <a:r>
              <a:rPr lang="en-US" altLang="ko-KR" dirty="0"/>
              <a:t>Call another service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049736"/>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7" name="직사각형 6">
            <a:extLst>
              <a:ext uri="{FF2B5EF4-FFF2-40B4-BE49-F238E27FC236}">
                <a16:creationId xmlns:a16="http://schemas.microsoft.com/office/drawing/2014/main" id="{C282BABC-8EB2-4766-BC85-93766BEB6E5E}"/>
              </a:ext>
            </a:extLst>
          </p:cNvPr>
          <p:cNvSpPr/>
          <p:nvPr/>
        </p:nvSpPr>
        <p:spPr>
          <a:xfrm>
            <a:off x="0" y="1273061"/>
            <a:ext cx="10465705" cy="5693866"/>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RestController</a:t>
            </a:r>
            <a:endParaRPr lang="en-US" altLang="ko-KR" sz="1400" dirty="0">
              <a:solidFill>
                <a:srgbClr val="646464"/>
              </a:solidFill>
              <a:latin typeface="Consolas" panose="020B0609020204030204" pitchFamily="49" charset="0"/>
            </a:endParaRP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OrderController</a:t>
            </a:r>
            <a:r>
              <a:rPr lang="en-US" altLang="ko-KR" sz="1400" b="1" dirty="0">
                <a:solidFill>
                  <a:srgbClr val="000000"/>
                </a:solidFill>
                <a:latin typeface="Consolas" panose="020B0609020204030204" pitchFamily="49" charset="0"/>
              </a:rPr>
              <a:t> {</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Autowired</a:t>
            </a:r>
            <a:endParaRPr lang="en-US" altLang="ko-KR" sz="1400" dirty="0">
              <a:solidFill>
                <a:srgbClr val="646464"/>
              </a:solidFill>
              <a:latin typeface="Consolas" panose="020B0609020204030204" pitchFamily="49" charset="0"/>
            </a:endParaRP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OrderRepository</a:t>
            </a:r>
            <a:r>
              <a:rPr lang="en-US" altLang="ko-KR" sz="1400" dirty="0">
                <a:solidFill>
                  <a:srgbClr val="000000"/>
                </a:solidFill>
                <a:latin typeface="Consolas" panose="020B0609020204030204" pitchFamily="49" charset="0"/>
              </a:rPr>
              <a:t> </a:t>
            </a:r>
            <a:r>
              <a:rPr lang="en-US" altLang="ko-KR" sz="1400" dirty="0">
                <a:solidFill>
                  <a:srgbClr val="0000C0"/>
                </a:solidFill>
                <a:latin typeface="Consolas" panose="020B0609020204030204" pitchFamily="49" charset="0"/>
              </a:rPr>
              <a:t>repository</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Autowired</a:t>
            </a:r>
            <a:endParaRPr lang="en-US" altLang="ko-KR" sz="1400" dirty="0">
              <a:solidFill>
                <a:srgbClr val="646464"/>
              </a:solidFill>
              <a:latin typeface="Consolas" panose="020B0609020204030204" pitchFamily="49" charset="0"/>
            </a:endParaRP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RestTemplate</a:t>
            </a:r>
            <a:r>
              <a:rPr lang="en-US" altLang="ko-KR" sz="1400" dirty="0">
                <a:solidFill>
                  <a:srgbClr val="000000"/>
                </a:solidFill>
                <a:latin typeface="Consolas" panose="020B0609020204030204" pitchFamily="49" charset="0"/>
              </a:rPr>
              <a:t> </a:t>
            </a:r>
            <a:r>
              <a:rPr lang="en-US" altLang="ko-KR" sz="1400" dirty="0">
                <a:solidFill>
                  <a:srgbClr val="0000C0"/>
                </a:solidFill>
                <a:latin typeface="Consolas" panose="020B0609020204030204" pitchFamily="49" charset="0"/>
              </a:rPr>
              <a:t>template</a:t>
            </a:r>
            <a:r>
              <a:rPr lang="en-US" altLang="ko-KR" sz="1400" dirty="0">
                <a:solidFill>
                  <a:srgbClr val="000000"/>
                </a:solidFill>
                <a:latin typeface="Consolas" panose="020B0609020204030204" pitchFamily="49" charset="0"/>
              </a:rPr>
              <a:t>;</a:t>
            </a:r>
          </a:p>
          <a:p>
            <a:r>
              <a:rPr lang="en-US" altLang="ko-KR" sz="1400" dirty="0">
                <a:solidFill>
                  <a:srgbClr val="646464"/>
                </a:solidFill>
                <a:latin typeface="Consolas" panose="020B0609020204030204" pitchFamily="49" charset="0"/>
              </a:rPr>
              <a:t>  @</a:t>
            </a:r>
            <a:r>
              <a:rPr lang="en-US" altLang="ko-KR" sz="1400" dirty="0" err="1">
                <a:solidFill>
                  <a:srgbClr val="646464"/>
                </a:solidFill>
                <a:latin typeface="Consolas" panose="020B0609020204030204" pitchFamily="49" charset="0"/>
              </a:rPr>
              <a:t>PostMapping</a:t>
            </a:r>
            <a:endParaRPr lang="en-US" altLang="ko-KR" sz="1400" dirty="0">
              <a:solidFill>
                <a:srgbClr val="646464"/>
              </a:solidFill>
              <a:latin typeface="Consolas" panose="020B0609020204030204" pitchFamily="49" charset="0"/>
            </a:endParaRPr>
          </a:p>
          <a:p>
            <a:r>
              <a:rPr lang="en-US" altLang="ko-KR" sz="1400" b="1" dirty="0">
                <a:solidFill>
                  <a:srgbClr val="7F0055"/>
                </a:solidFill>
                <a:latin typeface="Consolas" panose="020B0609020204030204" pitchFamily="49" charset="0"/>
              </a:rPr>
              <a:t>  public</a:t>
            </a:r>
            <a:r>
              <a:rPr lang="en-US" altLang="ko-KR" sz="1400" b="1" dirty="0">
                <a:solidFill>
                  <a:srgbClr val="000000"/>
                </a:solidFill>
                <a:latin typeface="Consolas" panose="020B0609020204030204" pitchFamily="49" charset="0"/>
              </a:rPr>
              <a:t> Order prepare(</a:t>
            </a:r>
            <a:r>
              <a:rPr lang="en-US" altLang="ko-KR" sz="1400" b="1" dirty="0">
                <a:solidFill>
                  <a:srgbClr val="646464"/>
                </a:solidFill>
                <a:latin typeface="Consolas" panose="020B0609020204030204" pitchFamily="49" charset="0"/>
              </a:rPr>
              <a:t>@</a:t>
            </a:r>
            <a:r>
              <a:rPr lang="en-US" altLang="ko-KR" sz="1400" b="1" dirty="0" err="1">
                <a:solidFill>
                  <a:srgbClr val="646464"/>
                </a:solidFill>
                <a:latin typeface="Consolas" panose="020B0609020204030204" pitchFamily="49" charset="0"/>
              </a:rPr>
              <a:t>RequestBody</a:t>
            </a:r>
            <a:r>
              <a:rPr lang="en-US" altLang="ko-KR" sz="1400" b="1" dirty="0">
                <a:solidFill>
                  <a:srgbClr val="000000"/>
                </a:solidFill>
                <a:latin typeface="Consolas" panose="020B0609020204030204" pitchFamily="49" charset="0"/>
              </a:rPr>
              <a:t> Order </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0;</a:t>
            </a:r>
          </a:p>
          <a:p>
            <a:r>
              <a:rPr lang="en-US" altLang="ko-KR" sz="1400" dirty="0">
                <a:solidFill>
                  <a:srgbClr val="000000"/>
                </a:solidFill>
                <a:latin typeface="Consolas" panose="020B0609020204030204" pitchFamily="49" charset="0"/>
              </a:rPr>
              <a:t>    Product[] </a:t>
            </a:r>
            <a:r>
              <a:rPr lang="en-US" altLang="ko-KR" sz="1400" dirty="0">
                <a:solidFill>
                  <a:srgbClr val="6A3E3E"/>
                </a:solidFill>
                <a:latin typeface="Consolas" panose="020B0609020204030204" pitchFamily="49" charset="0"/>
              </a:rPr>
              <a:t>products</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.postForObject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"http://product-service/ids"</a:t>
            </a:r>
            <a:r>
              <a:rPr lang="en-US" altLang="ko-KR" sz="1400" dirty="0">
                <a:solidFill>
                  <a:srgbClr val="000000"/>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.getProductIds</a:t>
            </a:r>
            <a:r>
              <a:rPr lang="en-US" altLang="ko-KR" sz="1400" dirty="0">
                <a:solidFill>
                  <a:srgbClr val="000000"/>
                </a:solidFill>
                <a:latin typeface="Consolas" panose="020B0609020204030204" pitchFamily="49" charset="0"/>
              </a:rPr>
              <a:t>(),  Product[].</a:t>
            </a:r>
            <a:r>
              <a:rPr lang="en-US" altLang="ko-KR" sz="1400" b="1" dirty="0">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Customer </a:t>
            </a:r>
            <a:r>
              <a:rPr lang="en-US" altLang="ko-KR" sz="1400" dirty="0" err="1">
                <a:solidFill>
                  <a:srgbClr val="6A3E3E"/>
                </a:solidFill>
                <a:latin typeface="Consolas" panose="020B0609020204030204" pitchFamily="49" charset="0"/>
              </a:rPr>
              <a:t>customer</a:t>
            </a:r>
            <a:r>
              <a:rPr lang="en-US" altLang="ko-KR" sz="1400" dirty="0">
                <a:solidFill>
                  <a:srgbClr val="000000"/>
                </a:solidFill>
                <a:latin typeface="Consolas" panose="020B0609020204030204" pitchFamily="49" charset="0"/>
              </a:rPr>
              <a:t> =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.getForObject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"http://customer-service/</a:t>
            </a:r>
            <a:r>
              <a:rPr lang="en-US" altLang="ko-KR" sz="1400" dirty="0" err="1">
                <a:solidFill>
                  <a:srgbClr val="2A00FF"/>
                </a:solidFill>
                <a:latin typeface="Consolas" panose="020B0609020204030204" pitchFamily="49" charset="0"/>
              </a:rPr>
              <a:t>withAccounts</a:t>
            </a:r>
            <a:r>
              <a:rPr lang="en-US" altLang="ko-KR" sz="1400" dirty="0">
                <a:solidFill>
                  <a:srgbClr val="2A00FF"/>
                </a:solidFill>
                <a:latin typeface="Consolas" panose="020B0609020204030204" pitchFamily="49" charset="0"/>
              </a:rPr>
              <a:t>/{id}"</a:t>
            </a:r>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Customer.</a:t>
            </a:r>
            <a:r>
              <a:rPr lang="en-US" altLang="ko-KR" sz="1400" b="1" dirty="0" err="1">
                <a:solidFill>
                  <a:srgbClr val="7F0055"/>
                </a:solidFill>
                <a:latin typeface="Consolas" panose="020B0609020204030204" pitchFamily="49" charset="0"/>
              </a:rPr>
              <a:t>class</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.getCustomerId</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for</a:t>
            </a:r>
            <a:r>
              <a:rPr lang="en-US" altLang="ko-KR" sz="1400" b="1" dirty="0">
                <a:solidFill>
                  <a:srgbClr val="000000"/>
                </a:solidFill>
                <a:latin typeface="Consolas" panose="020B0609020204030204" pitchFamily="49" charset="0"/>
              </a:rPr>
              <a:t> (Product </a:t>
            </a:r>
            <a:r>
              <a:rPr lang="en-US" altLang="ko-KR" sz="1400" b="1" dirty="0" err="1">
                <a:solidFill>
                  <a:srgbClr val="6A3E3E"/>
                </a:solidFill>
                <a:latin typeface="Consolas" panose="020B0609020204030204" pitchFamily="49" charset="0"/>
              </a:rPr>
              <a:t>product</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products</a:t>
            </a:r>
            <a:r>
              <a:rPr lang="en-US" altLang="ko-KR" sz="1400" b="1" dirty="0">
                <a:solidFill>
                  <a:srgbClr val="000000"/>
                </a:solidFill>
                <a:latin typeface="Consolas" panose="020B0609020204030204" pitchFamily="49" charset="0"/>
              </a:rPr>
              <a:t>) </a:t>
            </a:r>
            <a:r>
              <a:rPr lang="en-US" altLang="ko-KR" sz="1400" dirty="0">
                <a:solidFill>
                  <a:srgbClr val="6A3E3E"/>
                </a:solidFill>
                <a:latin typeface="Consolas" panose="020B0609020204030204" pitchFamily="49" charset="0"/>
              </a:rPr>
              <a:t>price</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product</a:t>
            </a:r>
            <a:r>
              <a:rPr lang="en-US" altLang="ko-KR" sz="1400" dirty="0" err="1">
                <a:solidFill>
                  <a:srgbClr val="000000"/>
                </a:solidFill>
                <a:latin typeface="Consolas" panose="020B0609020204030204" pitchFamily="49" charset="0"/>
              </a:rPr>
              <a:t>.getPrice</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final</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priceDiscounted</a:t>
            </a:r>
            <a:r>
              <a:rPr lang="en-US" altLang="ko-KR" sz="1400" b="1" dirty="0">
                <a:solidFill>
                  <a:srgbClr val="000000"/>
                </a:solidFill>
                <a:latin typeface="Consolas" panose="020B0609020204030204" pitchFamily="49" charset="0"/>
              </a:rPr>
              <a:t> = </a:t>
            </a:r>
            <a:r>
              <a:rPr lang="en-US" altLang="ko-KR" sz="1400" b="1" dirty="0" err="1">
                <a:solidFill>
                  <a:srgbClr val="000000"/>
                </a:solidFill>
                <a:latin typeface="Consolas" panose="020B0609020204030204" pitchFamily="49" charset="0"/>
              </a:rPr>
              <a:t>priceDiscount</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customer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Optional&lt;Account&gt; </a:t>
            </a:r>
            <a:r>
              <a:rPr lang="en-US" altLang="ko-KR" sz="1400" dirty="0">
                <a:solidFill>
                  <a:srgbClr val="6A3E3E"/>
                </a:solidFill>
                <a:latin typeface="Consolas" panose="020B0609020204030204" pitchFamily="49" charset="0"/>
              </a:rPr>
              <a:t>account</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customer</a:t>
            </a:r>
            <a:r>
              <a:rPr lang="en-US" altLang="ko-KR" sz="1400" dirty="0" err="1">
                <a:solidFill>
                  <a:srgbClr val="000000"/>
                </a:solidFill>
                <a:latin typeface="Consolas" panose="020B0609020204030204" pitchFamily="49" charset="0"/>
              </a:rPr>
              <a:t>.getAccounts</a:t>
            </a:r>
            <a:r>
              <a:rPr lang="en-US" altLang="ko-KR" sz="1400" dirty="0">
                <a:solidFill>
                  <a:srgbClr val="000000"/>
                </a:solidFill>
                <a:latin typeface="Consolas" panose="020B0609020204030204" pitchFamily="49" charset="0"/>
              </a:rPr>
              <a:t>().stream().filter(</a:t>
            </a:r>
            <a:r>
              <a:rPr lang="en-US" altLang="ko-KR" sz="1400" dirty="0">
                <a:solidFill>
                  <a:srgbClr val="6A3E3E"/>
                </a:solidFill>
                <a:latin typeface="Consolas" panose="020B0609020204030204" pitchFamily="49" charset="0"/>
              </a:rPr>
              <a:t>a</a:t>
            </a:r>
            <a:r>
              <a:rPr lang="en-US" altLang="ko-KR" sz="1400" dirty="0">
                <a:solidFill>
                  <a:srgbClr val="000000"/>
                </a:solidFill>
                <a:latin typeface="Consolas" panose="020B0609020204030204" pitchFamily="49" charset="0"/>
              </a:rPr>
              <a:t> -&gt; (</a:t>
            </a:r>
            <a:r>
              <a:rPr lang="en-US" altLang="ko-KR" sz="1400" dirty="0" err="1">
                <a:solidFill>
                  <a:srgbClr val="6A3E3E"/>
                </a:solidFill>
                <a:latin typeface="Consolas" panose="020B0609020204030204" pitchFamily="49" charset="0"/>
              </a:rPr>
              <a:t>a</a:t>
            </a:r>
            <a:r>
              <a:rPr lang="en-US" altLang="ko-KR" sz="1400" dirty="0" err="1">
                <a:solidFill>
                  <a:srgbClr val="000000"/>
                </a:solidFill>
                <a:latin typeface="Consolas" panose="020B0609020204030204" pitchFamily="49" charset="0"/>
              </a:rPr>
              <a:t>.getBalance</a:t>
            </a:r>
            <a:r>
              <a:rPr lang="en-US" altLang="ko-KR" sz="1400" dirty="0">
                <a:solidFill>
                  <a:srgbClr val="000000"/>
                </a:solidFill>
                <a:latin typeface="Consolas" panose="020B0609020204030204" pitchFamily="49" charset="0"/>
              </a:rPr>
              <a:t>() &gt; </a:t>
            </a:r>
            <a:r>
              <a:rPr lang="en-US" altLang="ko-KR" sz="1400" dirty="0" err="1">
                <a:solidFill>
                  <a:srgbClr val="6A3E3E"/>
                </a:solidFill>
                <a:latin typeface="Consolas" panose="020B0609020204030204" pitchFamily="49" charset="0"/>
              </a:rPr>
              <a:t>priceDiscounted</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findFirst</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if</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account</a:t>
            </a:r>
            <a:r>
              <a:rPr lang="en-US" altLang="ko-KR" sz="1400" b="1" dirty="0" err="1">
                <a:solidFill>
                  <a:srgbClr val="000000"/>
                </a:solidFill>
                <a:latin typeface="Consolas" panose="020B0609020204030204" pitchFamily="49" charset="0"/>
              </a:rPr>
              <a:t>.isPresent</a:t>
            </a:r>
            <a:r>
              <a:rPr lang="en-US" altLang="ko-KR" sz="1400" b="1" dirty="0">
                <a:solidFill>
                  <a:srgbClr val="000000"/>
                </a:solidFill>
                <a:latin typeface="Consolas" panose="020B0609020204030204" pitchFamily="49" charset="0"/>
              </a:rPr>
              <a:t>()) {</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.setAccountId</a:t>
            </a:r>
            <a:r>
              <a:rPr lang="en-US" altLang="ko-KR" sz="1400" dirty="0">
                <a:solidFill>
                  <a:srgbClr val="000000"/>
                </a:solidFill>
                <a:latin typeface="Consolas" panose="020B0609020204030204" pitchFamily="49" charset="0"/>
              </a:rPr>
              <a:t>(</a:t>
            </a:r>
            <a:r>
              <a:rPr lang="en-US" altLang="ko-KR" sz="1400" dirty="0" err="1">
                <a:solidFill>
                  <a:srgbClr val="6A3E3E"/>
                </a:solidFill>
                <a:latin typeface="Consolas" panose="020B0609020204030204" pitchFamily="49" charset="0"/>
              </a:rPr>
              <a:t>account</a:t>
            </a:r>
            <a:r>
              <a:rPr lang="en-US" altLang="ko-KR" sz="1400" dirty="0" err="1">
                <a:solidFill>
                  <a:srgbClr val="000000"/>
                </a:solidFill>
                <a:latin typeface="Consolas" panose="020B0609020204030204" pitchFamily="49" charset="0"/>
              </a:rPr>
              <a:t>.get</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getId</a:t>
            </a:r>
            <a:r>
              <a:rPr lang="en-US" altLang="ko-KR" sz="1400"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ACCEPTED</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.setPrice</a:t>
            </a:r>
            <a:r>
              <a:rPr lang="en-US" altLang="ko-KR" sz="1400" dirty="0">
                <a:solidFill>
                  <a:srgbClr val="000000"/>
                </a:solidFill>
                <a:latin typeface="Consolas" panose="020B0609020204030204" pitchFamily="49" charset="0"/>
              </a:rPr>
              <a:t>(</a:t>
            </a:r>
            <a:r>
              <a:rPr lang="en-US" altLang="ko-KR" sz="1400" dirty="0" err="1">
                <a:solidFill>
                  <a:srgbClr val="6A3E3E"/>
                </a:solidFill>
                <a:latin typeface="Consolas" panose="020B0609020204030204" pitchFamily="49" charset="0"/>
              </a:rPr>
              <a:t>priceDiscounted</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 </a:t>
            </a:r>
            <a:r>
              <a:rPr lang="en-US" altLang="ko-KR" sz="1400" b="1" dirty="0">
                <a:solidFill>
                  <a:srgbClr val="7F0055"/>
                </a:solidFill>
                <a:latin typeface="Consolas" panose="020B0609020204030204" pitchFamily="49" charset="0"/>
              </a:rPr>
              <a:t>else</a:t>
            </a:r>
            <a:r>
              <a:rPr lang="en-US" altLang="ko-KR" sz="1400" b="1" dirty="0">
                <a:solidFill>
                  <a:srgbClr val="000000"/>
                </a:solidFill>
                <a:latin typeface="Consolas" panose="020B0609020204030204" pitchFamily="49" charset="0"/>
              </a:rPr>
              <a:t> {</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REJECTED</a:t>
            </a:r>
            <a:r>
              <a:rPr lang="en-US" altLang="ko-KR" sz="1400" b="1" i="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.add</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endParaRPr lang="ko-KR" altLang="en-US" sz="1600" dirty="0"/>
          </a:p>
        </p:txBody>
      </p:sp>
    </p:spTree>
    <p:extLst>
      <p:ext uri="{BB962C8B-B14F-4D97-AF65-F5344CB8AC3E}">
        <p14:creationId xmlns:p14="http://schemas.microsoft.com/office/powerpoint/2010/main" val="305590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93</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675250" y="996062"/>
            <a:ext cx="8980272" cy="276999"/>
          </a:xfrm>
        </p:spPr>
        <p:txBody>
          <a:bodyPr/>
          <a:lstStyle/>
          <a:p>
            <a:r>
              <a:rPr lang="en-US" altLang="ko-KR" dirty="0"/>
              <a:t>Call another service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049736"/>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5" name="직사각형 4">
            <a:extLst>
              <a:ext uri="{FF2B5EF4-FFF2-40B4-BE49-F238E27FC236}">
                <a16:creationId xmlns:a16="http://schemas.microsoft.com/office/drawing/2014/main" id="{D47978A7-97F1-4EAB-A83E-5100A297D226}"/>
              </a:ext>
            </a:extLst>
          </p:cNvPr>
          <p:cNvSpPr/>
          <p:nvPr/>
        </p:nvSpPr>
        <p:spPr>
          <a:xfrm>
            <a:off x="824219" y="1273061"/>
            <a:ext cx="9526412" cy="5909310"/>
          </a:xfrm>
          <a:prstGeom prst="rect">
            <a:avLst/>
          </a:prstGeom>
        </p:spPr>
        <p:txBody>
          <a:bodyPr wrap="square">
            <a:spAutoFit/>
          </a:bodyPr>
          <a:lstStyle/>
          <a:p>
            <a:r>
              <a:rPr lang="en-US" altLang="ko-KR" sz="1400" dirty="0">
                <a:solidFill>
                  <a:srgbClr val="646464"/>
                </a:solidFill>
                <a:latin typeface="Consolas" panose="020B0609020204030204" pitchFamily="49" charset="0"/>
              </a:rPr>
              <a:t>@</a:t>
            </a:r>
            <a:r>
              <a:rPr lang="en-US" altLang="ko-KR" sz="1400" dirty="0" err="1">
                <a:solidFill>
                  <a:srgbClr val="646464"/>
                </a:solidFill>
                <a:latin typeface="Consolas" panose="020B0609020204030204" pitchFamily="49" charset="0"/>
              </a:rPr>
              <a:t>PutMapping</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"/{id}"</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public</a:t>
            </a:r>
            <a:r>
              <a:rPr lang="en-US" altLang="ko-KR" sz="1400" b="1" dirty="0">
                <a:solidFill>
                  <a:srgbClr val="000000"/>
                </a:solidFill>
                <a:latin typeface="Consolas" panose="020B0609020204030204" pitchFamily="49" charset="0"/>
              </a:rPr>
              <a:t> Order accept(</a:t>
            </a:r>
            <a:r>
              <a:rPr lang="en-US" altLang="ko-KR" sz="1400" b="1" dirty="0">
                <a:solidFill>
                  <a:srgbClr val="646464"/>
                </a:solidFill>
                <a:latin typeface="Consolas" panose="020B0609020204030204" pitchFamily="49" charset="0"/>
              </a:rPr>
              <a:t>@</a:t>
            </a:r>
            <a:r>
              <a:rPr lang="en-US" altLang="ko-KR" sz="1400" b="1" dirty="0" err="1">
                <a:solidFill>
                  <a:srgbClr val="646464"/>
                </a:solidFill>
                <a:latin typeface="Consolas" panose="020B0609020204030204" pitchFamily="49" charset="0"/>
              </a:rPr>
              <a:t>PathVariable</a:t>
            </a:r>
            <a:r>
              <a:rPr lang="en-US" altLang="ko-KR" sz="1400" b="1" dirty="0">
                <a:solidFill>
                  <a:srgbClr val="000000"/>
                </a:solidFill>
                <a:latin typeface="Consolas" panose="020B0609020204030204" pitchFamily="49" charset="0"/>
              </a:rPr>
              <a:t> Long </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final</a:t>
            </a:r>
            <a:r>
              <a:rPr lang="en-US" altLang="ko-KR" sz="1400" b="1" dirty="0">
                <a:solidFill>
                  <a:srgbClr val="000000"/>
                </a:solidFill>
                <a:latin typeface="Consolas" panose="020B0609020204030204" pitchFamily="49" charset="0"/>
              </a:rPr>
              <a:t> Order </a:t>
            </a:r>
            <a:r>
              <a:rPr lang="en-US" altLang="ko-KR" sz="1400" b="1" dirty="0" err="1">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 =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.findById</a:t>
            </a:r>
            <a:r>
              <a:rPr lang="en-US" altLang="ko-KR" sz="1400" b="1" dirty="0">
                <a:solidFill>
                  <a:srgbClr val="000000"/>
                </a:solidFill>
                <a:latin typeface="Consolas" panose="020B0609020204030204" pitchFamily="49" charset="0"/>
              </a:rPr>
              <a:t>(</a:t>
            </a:r>
            <a:r>
              <a:rPr lang="en-US" altLang="ko-KR" sz="1400" b="1" dirty="0">
                <a:solidFill>
                  <a:srgbClr val="6A3E3E"/>
                </a:solidFill>
                <a:latin typeface="Consolas" panose="020B0609020204030204" pitchFamily="49" charset="0"/>
              </a:rPr>
              <a:t>id</a:t>
            </a:r>
            <a:r>
              <a:rPr lang="en-US" altLang="ko-KR" sz="1400" b="1" dirty="0">
                <a:solidFill>
                  <a:srgbClr val="000000"/>
                </a:solidFill>
                <a:latin typeface="Consolas" panose="020B0609020204030204" pitchFamily="49" charset="0"/>
              </a:rPr>
              <a:t>);</a:t>
            </a:r>
          </a:p>
          <a:p>
            <a:r>
              <a:rPr lang="en-US" altLang="ko-KR" sz="1400" dirty="0">
                <a:solidFill>
                  <a:srgbClr val="0000C0"/>
                </a:solidFill>
                <a:latin typeface="Consolas" panose="020B0609020204030204" pitchFamily="49" charset="0"/>
              </a:rPr>
              <a:t>  </a:t>
            </a:r>
            <a:r>
              <a:rPr lang="en-US" altLang="ko-KR" sz="1400" dirty="0" err="1">
                <a:solidFill>
                  <a:srgbClr val="0000C0"/>
                </a:solidFill>
                <a:latin typeface="Consolas" panose="020B0609020204030204" pitchFamily="49" charset="0"/>
              </a:rPr>
              <a:t>template</a:t>
            </a:r>
            <a:r>
              <a:rPr lang="en-US" altLang="ko-KR" sz="1400" dirty="0" err="1">
                <a:solidFill>
                  <a:srgbClr val="000000"/>
                </a:solidFill>
                <a:latin typeface="Consolas" panose="020B0609020204030204" pitchFamily="49" charset="0"/>
              </a:rPr>
              <a:t>.put</a:t>
            </a:r>
            <a:r>
              <a:rPr lang="en-US" altLang="ko-KR" sz="1400" dirty="0">
                <a:solidFill>
                  <a:srgbClr val="000000"/>
                </a:solidFill>
                <a:latin typeface="Consolas" panose="020B0609020204030204" pitchFamily="49" charset="0"/>
              </a:rPr>
              <a:t>(</a:t>
            </a:r>
            <a:r>
              <a:rPr lang="en-US" altLang="ko-KR" sz="1400" dirty="0">
                <a:solidFill>
                  <a:srgbClr val="2A00FF"/>
                </a:solidFill>
                <a:latin typeface="Consolas" panose="020B0609020204030204" pitchFamily="49" charset="0"/>
              </a:rPr>
              <a:t>"http://account-service/withdraw/{id}/{amount}"</a:t>
            </a:r>
            <a:r>
              <a:rPr lang="en-US" altLang="ko-KR" sz="1400"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null</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.getAccountId</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a:t>
            </a:r>
            <a:r>
              <a:rPr lang="en-US" altLang="ko-KR" sz="1400" b="1" dirty="0" err="1">
                <a:solidFill>
                  <a:srgbClr val="000000"/>
                </a:solidFill>
                <a:latin typeface="Consolas" panose="020B0609020204030204" pitchFamily="49" charset="0"/>
              </a:rPr>
              <a:t>.getPrice</a:t>
            </a:r>
            <a:r>
              <a:rPr lang="en-US" altLang="ko-KR" sz="1400" b="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a:t>
            </a:r>
            <a:r>
              <a:rPr lang="en-US" altLang="ko-KR" sz="1400" dirty="0" err="1">
                <a:solidFill>
                  <a:srgbClr val="6A3E3E"/>
                </a:solidFill>
                <a:latin typeface="Consolas" panose="020B0609020204030204" pitchFamily="49" charset="0"/>
              </a:rPr>
              <a:t>order</a:t>
            </a:r>
            <a:r>
              <a:rPr lang="en-US" altLang="ko-KR" sz="1400" dirty="0" err="1">
                <a:solidFill>
                  <a:srgbClr val="000000"/>
                </a:solidFill>
                <a:latin typeface="Consolas" panose="020B0609020204030204" pitchFamily="49" charset="0"/>
              </a:rPr>
              <a:t>.setStatus</a:t>
            </a:r>
            <a:r>
              <a:rPr lang="en-US" altLang="ko-KR" sz="1400" dirty="0">
                <a:solidFill>
                  <a:srgbClr val="000000"/>
                </a:solidFill>
                <a:latin typeface="Consolas" panose="020B0609020204030204" pitchFamily="49" charset="0"/>
              </a:rPr>
              <a:t>(</a:t>
            </a:r>
            <a:r>
              <a:rPr lang="en-US" altLang="ko-KR" sz="1400" dirty="0" err="1">
                <a:solidFill>
                  <a:srgbClr val="000000"/>
                </a:solidFill>
                <a:latin typeface="Consolas" panose="020B0609020204030204" pitchFamily="49" charset="0"/>
              </a:rPr>
              <a:t>OrderStatus.</a:t>
            </a:r>
            <a:r>
              <a:rPr lang="en-US" altLang="ko-KR" sz="1400" b="1" i="1" dirty="0" err="1">
                <a:solidFill>
                  <a:srgbClr val="0000C0"/>
                </a:solidFill>
                <a:latin typeface="Consolas" panose="020B0609020204030204" pitchFamily="49" charset="0"/>
              </a:rPr>
              <a:t>DONE</a:t>
            </a:r>
            <a:r>
              <a:rPr lang="en-US" altLang="ko-KR" sz="1400" b="1" i="1" dirty="0">
                <a:solidFill>
                  <a:srgbClr val="000000"/>
                </a:solidFill>
                <a:latin typeface="Consolas" panose="020B0609020204030204" pitchFamily="49" charset="0"/>
              </a:rPr>
              <a:t>);</a:t>
            </a:r>
          </a:p>
          <a:p>
            <a:r>
              <a:rPr lang="en-US" altLang="ko-KR" sz="1400" dirty="0">
                <a:solidFill>
                  <a:srgbClr val="0000C0"/>
                </a:solidFill>
                <a:latin typeface="Consolas" panose="020B0609020204030204" pitchFamily="49" charset="0"/>
              </a:rPr>
              <a:t>  </a:t>
            </a:r>
            <a:r>
              <a:rPr lang="en-US" altLang="ko-KR" sz="1400" dirty="0" err="1">
                <a:solidFill>
                  <a:srgbClr val="0000C0"/>
                </a:solidFill>
                <a:latin typeface="Consolas" panose="020B0609020204030204" pitchFamily="49" charset="0"/>
              </a:rPr>
              <a:t>repository</a:t>
            </a:r>
            <a:r>
              <a:rPr lang="en-US" altLang="ko-KR" sz="1400" dirty="0" err="1">
                <a:solidFill>
                  <a:srgbClr val="000000"/>
                </a:solidFill>
                <a:latin typeface="Consolas" panose="020B0609020204030204" pitchFamily="49" charset="0"/>
              </a:rPr>
              <a:t>.update</a:t>
            </a:r>
            <a:r>
              <a:rPr lang="en-US" altLang="ko-KR" sz="1400" dirty="0">
                <a:solidFill>
                  <a:srgbClr val="000000"/>
                </a:solidFill>
                <a:latin typeface="Consolas" panose="020B0609020204030204" pitchFamily="49" charset="0"/>
              </a:rPr>
              <a:t>(</a:t>
            </a:r>
            <a:r>
              <a:rPr lang="en-US" altLang="ko-KR" sz="1400" dirty="0">
                <a:solidFill>
                  <a:srgbClr val="6A3E3E"/>
                </a:solidFill>
                <a:latin typeface="Consolas" panose="020B0609020204030204" pitchFamily="49" charset="0"/>
              </a:rPr>
              <a:t>order</a:t>
            </a:r>
            <a:r>
              <a:rPr lang="en-US" altLang="ko-KR" sz="1400"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order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private</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priceDiscount</a:t>
            </a:r>
            <a:r>
              <a:rPr lang="en-US" altLang="ko-KR" sz="1400" b="1" dirty="0">
                <a:solidFill>
                  <a:srgbClr val="000000"/>
                </a:solidFill>
                <a:latin typeface="Consolas" panose="020B0609020204030204" pitchFamily="49" charset="0"/>
              </a:rPr>
              <a:t>(</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Customer </a:t>
            </a:r>
            <a:r>
              <a:rPr lang="en-US" altLang="ko-KR" sz="1400" b="1" dirty="0">
                <a:solidFill>
                  <a:srgbClr val="6A3E3E"/>
                </a:solidFill>
                <a:latin typeface="Consolas" panose="020B0609020204030204" pitchFamily="49" charset="0"/>
              </a:rPr>
              <a:t>customer</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double</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discount</a:t>
            </a:r>
            <a:r>
              <a:rPr lang="en-US" altLang="ko-KR" sz="1400" b="1" dirty="0">
                <a:solidFill>
                  <a:srgbClr val="000000"/>
                </a:solidFill>
                <a:latin typeface="Consolas" panose="020B0609020204030204" pitchFamily="49" charset="0"/>
              </a:rPr>
              <a:t> = 0;</a:t>
            </a:r>
          </a:p>
          <a:p>
            <a:r>
              <a:rPr lang="en-US" altLang="ko-KR" sz="1400" b="1" dirty="0">
                <a:solidFill>
                  <a:srgbClr val="7F0055"/>
                </a:solidFill>
                <a:latin typeface="Consolas" panose="020B0609020204030204" pitchFamily="49" charset="0"/>
              </a:rPr>
              <a:t>  switch</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customer</a:t>
            </a:r>
            <a:r>
              <a:rPr lang="en-US" altLang="ko-KR" sz="1400" b="1" dirty="0" err="1">
                <a:solidFill>
                  <a:srgbClr val="000000"/>
                </a:solidFill>
                <a:latin typeface="Consolas" panose="020B0609020204030204" pitchFamily="49" charset="0"/>
              </a:rPr>
              <a:t>.getType</a:t>
            </a:r>
            <a:r>
              <a:rPr lang="en-US" altLang="ko-KR" sz="1400" b="1"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case</a:t>
            </a:r>
            <a:r>
              <a:rPr lang="en-US" altLang="ko-KR" sz="1400" b="1" dirty="0">
                <a:solidFill>
                  <a:srgbClr val="000000"/>
                </a:solidFill>
                <a:latin typeface="Consolas" panose="020B0609020204030204" pitchFamily="49" charset="0"/>
              </a:rPr>
              <a:t> </a:t>
            </a:r>
            <a:r>
              <a:rPr lang="en-US" altLang="ko-KR" sz="1400" b="1" i="1" dirty="0">
                <a:solidFill>
                  <a:srgbClr val="0000C0"/>
                </a:solidFill>
                <a:latin typeface="Consolas" panose="020B0609020204030204" pitchFamily="49" charset="0"/>
              </a:rPr>
              <a:t>REGULAR</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0.05;</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case</a:t>
            </a:r>
            <a:r>
              <a:rPr lang="en-US" altLang="ko-KR" sz="1400" b="1" dirty="0">
                <a:solidFill>
                  <a:srgbClr val="000000"/>
                </a:solidFill>
                <a:latin typeface="Consolas" panose="020B0609020204030204" pitchFamily="49" charset="0"/>
              </a:rPr>
              <a:t> </a:t>
            </a:r>
            <a:r>
              <a:rPr lang="en-US" altLang="ko-KR" sz="1400" b="1" i="1" dirty="0">
                <a:solidFill>
                  <a:srgbClr val="0000C0"/>
                </a:solidFill>
                <a:latin typeface="Consolas" panose="020B0609020204030204" pitchFamily="49" charset="0"/>
              </a:rPr>
              <a:t>VIP</a:t>
            </a:r>
            <a:r>
              <a:rPr lang="en-US" altLang="ko-KR" sz="1400" b="1" i="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0.1;</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b="1" dirty="0">
                <a:solidFill>
                  <a:srgbClr val="7F0055"/>
                </a:solidFill>
                <a:latin typeface="Consolas" panose="020B0609020204030204" pitchFamily="49" charset="0"/>
              </a:rPr>
              <a:t>    default</a:t>
            </a:r>
            <a:r>
              <a:rPr lang="en-US" altLang="ko-KR" sz="1400" b="1" dirty="0">
                <a:solidFill>
                  <a:srgbClr val="000000"/>
                </a:solidFill>
                <a:latin typeface="Consolas" panose="020B0609020204030204" pitchFamily="49" charset="0"/>
              </a:rPr>
              <a:t>:</a:t>
            </a:r>
          </a:p>
          <a:p>
            <a:r>
              <a:rPr lang="en-US" altLang="ko-KR" sz="1400" b="1" dirty="0">
                <a:solidFill>
                  <a:srgbClr val="7F0055"/>
                </a:solidFill>
                <a:latin typeface="Consolas" panose="020B0609020204030204" pitchFamily="49" charset="0"/>
              </a:rPr>
              <a:t>    break</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p>
          <a:p>
            <a:r>
              <a:rPr lang="en-US" altLang="ko-KR" sz="1400" b="1" dirty="0">
                <a:solidFill>
                  <a:srgbClr val="7F0055"/>
                </a:solidFill>
                <a:latin typeface="Consolas" panose="020B0609020204030204" pitchFamily="49" charset="0"/>
              </a:rPr>
              <a:t>  int</a:t>
            </a:r>
            <a:r>
              <a:rPr lang="en-US" altLang="ko-KR" sz="1400" b="1" dirty="0">
                <a:solidFill>
                  <a:srgbClr val="000000"/>
                </a:solidFill>
                <a:latin typeface="Consolas" panose="020B0609020204030204" pitchFamily="49" charset="0"/>
              </a:rPr>
              <a:t> </a:t>
            </a:r>
            <a:r>
              <a:rPr lang="en-US" altLang="ko-KR" sz="1400" b="1" dirty="0" err="1">
                <a:solidFill>
                  <a:srgbClr val="6A3E3E"/>
                </a:solidFill>
                <a:latin typeface="Consolas" panose="020B0609020204030204" pitchFamily="49" charset="0"/>
              </a:rPr>
              <a:t>ordersNum</a:t>
            </a:r>
            <a:r>
              <a:rPr lang="en-US" altLang="ko-KR" sz="1400" b="1" dirty="0">
                <a:solidFill>
                  <a:srgbClr val="000000"/>
                </a:solidFill>
                <a:latin typeface="Consolas" panose="020B0609020204030204" pitchFamily="49" charset="0"/>
              </a:rPr>
              <a:t> = </a:t>
            </a:r>
            <a:r>
              <a:rPr lang="en-US" altLang="ko-KR" sz="1400" b="1" dirty="0" err="1">
                <a:solidFill>
                  <a:srgbClr val="0000C0"/>
                </a:solidFill>
                <a:latin typeface="Consolas" panose="020B0609020204030204" pitchFamily="49" charset="0"/>
              </a:rPr>
              <a:t>repository</a:t>
            </a:r>
            <a:r>
              <a:rPr lang="en-US" altLang="ko-KR" sz="1400" b="1" dirty="0" err="1">
                <a:solidFill>
                  <a:srgbClr val="000000"/>
                </a:solidFill>
                <a:latin typeface="Consolas" panose="020B0609020204030204" pitchFamily="49" charset="0"/>
              </a:rPr>
              <a:t>.countByCustomerId</a:t>
            </a:r>
            <a:r>
              <a:rPr lang="en-US" altLang="ko-KR" sz="1400" b="1" dirty="0">
                <a:solidFill>
                  <a:srgbClr val="000000"/>
                </a:solidFill>
                <a:latin typeface="Consolas" panose="020B0609020204030204" pitchFamily="49" charset="0"/>
              </a:rPr>
              <a:t>(</a:t>
            </a:r>
            <a:r>
              <a:rPr lang="en-US" altLang="ko-KR" sz="1400" b="1" dirty="0" err="1">
                <a:solidFill>
                  <a:srgbClr val="6A3E3E"/>
                </a:solidFill>
                <a:latin typeface="Consolas" panose="020B0609020204030204" pitchFamily="49" charset="0"/>
              </a:rPr>
              <a:t>customer</a:t>
            </a:r>
            <a:r>
              <a:rPr lang="en-US" altLang="ko-KR" sz="1400" b="1" dirty="0" err="1">
                <a:solidFill>
                  <a:srgbClr val="000000"/>
                </a:solidFill>
                <a:latin typeface="Consolas" panose="020B0609020204030204" pitchFamily="49" charset="0"/>
              </a:rPr>
              <a:t>.getId</a:t>
            </a:r>
            <a:r>
              <a:rPr lang="en-US" altLang="ko-KR" sz="1400" b="1" dirty="0">
                <a:solidFill>
                  <a:srgbClr val="000000"/>
                </a:solidFill>
                <a:latin typeface="Consolas" panose="020B0609020204030204" pitchFamily="49" charset="0"/>
              </a:rPr>
              <a:t>());</a:t>
            </a:r>
          </a:p>
          <a:p>
            <a:r>
              <a:rPr lang="en-US" altLang="ko-KR" sz="1400" dirty="0">
                <a:solidFill>
                  <a:srgbClr val="6A3E3E"/>
                </a:solidFill>
                <a:latin typeface="Consolas" panose="020B0609020204030204" pitchFamily="49" charset="0"/>
              </a:rPr>
              <a:t>  discount</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ordersNum</a:t>
            </a:r>
            <a:r>
              <a:rPr lang="en-US" altLang="ko-KR" sz="1400" dirty="0">
                <a:solidFill>
                  <a:srgbClr val="000000"/>
                </a:solidFill>
                <a:latin typeface="Consolas" panose="020B0609020204030204" pitchFamily="49" charset="0"/>
              </a:rPr>
              <a:t>*0.01);</a:t>
            </a:r>
          </a:p>
          <a:p>
            <a:r>
              <a:rPr lang="en-US" altLang="ko-KR" sz="1400" b="1" dirty="0">
                <a:solidFill>
                  <a:srgbClr val="7F0055"/>
                </a:solidFill>
                <a:latin typeface="Consolas" panose="020B0609020204030204" pitchFamily="49" charset="0"/>
              </a:rPr>
              <a:t>  return</a:t>
            </a:r>
            <a:r>
              <a:rPr lang="en-US" altLang="ko-KR" sz="1400" b="1" dirty="0">
                <a:solidFill>
                  <a:srgbClr val="000000"/>
                </a:solidFill>
                <a:latin typeface="Consolas" panose="020B0609020204030204" pitchFamily="49" charset="0"/>
              </a:rPr>
              <a:t> (</a:t>
            </a:r>
            <a:r>
              <a:rPr lang="en-US" altLang="ko-KR" sz="1400" b="1" dirty="0">
                <a:solidFill>
                  <a:srgbClr val="7F0055"/>
                </a:solidFill>
                <a:latin typeface="Consolas" panose="020B0609020204030204" pitchFamily="49" charset="0"/>
              </a:rPr>
              <a:t>int</a:t>
            </a:r>
            <a:r>
              <a:rPr lang="en-US" altLang="ko-KR" sz="1400" b="1" dirty="0">
                <a:solidFill>
                  <a:srgbClr val="000000"/>
                </a:solidFill>
                <a:latin typeface="Consolas" panose="020B0609020204030204" pitchFamily="49" charset="0"/>
              </a:rPr>
              <a:t>)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price</a:t>
            </a:r>
            <a:r>
              <a:rPr lang="en-US" altLang="ko-KR" sz="1400" b="1" dirty="0">
                <a:solidFill>
                  <a:srgbClr val="000000"/>
                </a:solidFill>
                <a:latin typeface="Consolas" panose="020B0609020204030204" pitchFamily="49" charset="0"/>
              </a:rPr>
              <a:t> * </a:t>
            </a:r>
            <a:r>
              <a:rPr lang="en-US" altLang="ko-KR" sz="1400" b="1" dirty="0">
                <a:solidFill>
                  <a:srgbClr val="6A3E3E"/>
                </a:solidFill>
                <a:latin typeface="Consolas" panose="020B0609020204030204" pitchFamily="49" charset="0"/>
              </a:rPr>
              <a:t>discount</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endParaRPr lang="ko-KR" altLang="en-US" sz="1400" dirty="0">
              <a:latin typeface="Consolas" panose="020B0609020204030204" pitchFamily="49" charset="0"/>
            </a:endParaRPr>
          </a:p>
          <a:p>
            <a:r>
              <a:rPr lang="en-US" altLang="ko-KR"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04064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94</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Execution and Problems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0"/>
            <a:ext cx="8785225" cy="223700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Calling the POST method of the order service enables full system test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Client-side ribbon prevents eureka from being used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Manages all network addresses of the service manually</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problem becomes more serious with autoscaling</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This can be addressed by the ability of service discovery to distribute client-side load and interact with</a:t>
            </a:r>
          </a:p>
        </p:txBody>
      </p:sp>
      <p:sp>
        <p:nvSpPr>
          <p:cNvPr id="7" name="직사각형 6">
            <a:extLst>
              <a:ext uri="{FF2B5EF4-FFF2-40B4-BE49-F238E27FC236}">
                <a16:creationId xmlns:a16="http://schemas.microsoft.com/office/drawing/2014/main" id="{D6444B04-0219-4E25-8820-26015C45A459}"/>
              </a:ext>
            </a:extLst>
          </p:cNvPr>
          <p:cNvSpPr/>
          <p:nvPr/>
        </p:nvSpPr>
        <p:spPr>
          <a:xfrm>
            <a:off x="646112" y="4395158"/>
            <a:ext cx="8699500" cy="646331"/>
          </a:xfrm>
          <a:prstGeom prst="rect">
            <a:avLst/>
          </a:prstGeom>
        </p:spPr>
        <p:txBody>
          <a:bodyPr wrap="square">
            <a:spAutoFit/>
          </a:bodyPr>
          <a:lstStyle/>
          <a:p>
            <a:r>
              <a:rPr lang="en-US" altLang="ko-KR" dirty="0"/>
              <a:t>curl -d " {\"</a:t>
            </a:r>
            <a:r>
              <a:rPr lang="en-US" altLang="ko-KR" dirty="0" err="1"/>
              <a:t>productIds</a:t>
            </a:r>
            <a:r>
              <a:rPr lang="en-US" altLang="ko-KR" dirty="0"/>
              <a:t>\":[1,5],\"</a:t>
            </a:r>
            <a:r>
              <a:rPr lang="en-US" altLang="ko-KR" dirty="0" err="1"/>
              <a:t>customerId</a:t>
            </a:r>
            <a:r>
              <a:rPr lang="en-US" altLang="ko-KR" dirty="0"/>
              <a:t>\":1,\"status\":\"NEW\"} " -H "</a:t>
            </a:r>
            <a:r>
              <a:rPr lang="en-US" altLang="ko-KR" dirty="0" err="1"/>
              <a:t>Content-Type:application</a:t>
            </a:r>
            <a:r>
              <a:rPr lang="en-US" altLang="ko-KR" dirty="0"/>
              <a:t>/json" -X POST http://localhost:8090</a:t>
            </a:r>
            <a:endParaRPr lang="ko-KR" altLang="en-US" dirty="0"/>
          </a:p>
        </p:txBody>
      </p:sp>
    </p:spTree>
    <p:extLst>
      <p:ext uri="{BB962C8B-B14F-4D97-AF65-F5344CB8AC3E}">
        <p14:creationId xmlns:p14="http://schemas.microsoft.com/office/powerpoint/2010/main" val="33624400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95</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106940"/>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Remove the ribbon client and use the eureka discovery client with @EnableDiscoveryClient instead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Provide eureka server address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7" name="직사각형 6">
            <a:extLst>
              <a:ext uri="{FF2B5EF4-FFF2-40B4-BE49-F238E27FC236}">
                <a16:creationId xmlns:a16="http://schemas.microsoft.com/office/drawing/2014/main" id="{BB55745D-E637-4770-A129-8DFA933CF6E7}"/>
              </a:ext>
            </a:extLst>
          </p:cNvPr>
          <p:cNvSpPr/>
          <p:nvPr/>
        </p:nvSpPr>
        <p:spPr>
          <a:xfrm>
            <a:off x="752753" y="2860546"/>
            <a:ext cx="9812784" cy="4031873"/>
          </a:xfrm>
          <a:prstGeom prst="rect">
            <a:avLst/>
          </a:prstGeom>
        </p:spPr>
        <p:txBody>
          <a:bodyPr wrap="square">
            <a:spAutoFit/>
          </a:bodyPr>
          <a:lstStyle/>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SpringBootApplication</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a:t>
            </a:r>
            <a:r>
              <a:rPr lang="en-US" altLang="ko-KR" sz="1600" dirty="0" err="1">
                <a:solidFill>
                  <a:srgbClr val="646464"/>
                </a:solidFill>
                <a:latin typeface="Consolas" panose="020B0609020204030204" pitchFamily="49" charset="0"/>
              </a:rPr>
              <a:t>EnableDiscoveryClient</a:t>
            </a:r>
            <a:endParaRPr lang="en-US" altLang="ko-KR" sz="1600" dirty="0">
              <a:solidFill>
                <a:srgbClr val="646464"/>
              </a:solidFill>
              <a:latin typeface="Consolas" panose="020B0609020204030204" pitchFamily="49" charset="0"/>
            </a:endParaRPr>
          </a:p>
          <a:p>
            <a:r>
              <a:rPr lang="en-US" altLang="ko-KR" sz="1600" b="1" dirty="0">
                <a:solidFill>
                  <a:srgbClr val="7F0055"/>
                </a:solidFill>
                <a:latin typeface="Consolas" panose="020B0609020204030204" pitchFamily="49" charset="0"/>
              </a:rPr>
              <a:t>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OrderApplication</a:t>
            </a:r>
            <a:r>
              <a:rPr lang="en-US" altLang="ko-KR" sz="1600" b="1"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a:t>
            </a:r>
            <a:r>
              <a:rPr lang="en-US" altLang="ko-KR" sz="1600" dirty="0" err="1">
                <a:solidFill>
                  <a:srgbClr val="646464"/>
                </a:solidFill>
                <a:latin typeface="Consolas" panose="020B0609020204030204" pitchFamily="49" charset="0"/>
              </a:rPr>
              <a:t>LoadBalanced</a:t>
            </a:r>
            <a:endParaRPr lang="en-US" altLang="ko-KR" sz="1600" dirty="0">
              <a:solidFill>
                <a:srgbClr val="646464"/>
              </a:solidFill>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restTemplate</a:t>
            </a:r>
            <a:r>
              <a:rPr lang="en-US" altLang="ko-KR" sz="1600"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RestTemplate</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b="1" dirty="0">
                <a:solidFill>
                  <a:srgbClr val="7F0055"/>
                </a:solidFill>
                <a:latin typeface="Consolas" panose="020B0609020204030204" pitchFamily="49" charset="0"/>
              </a:rPr>
              <a:t>  public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static</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void</a:t>
            </a:r>
            <a:r>
              <a:rPr lang="en-US" altLang="ko-KR" sz="1600" b="1" dirty="0">
                <a:solidFill>
                  <a:srgbClr val="000000"/>
                </a:solidFill>
                <a:latin typeface="Consolas" panose="020B0609020204030204" pitchFamily="49" charset="0"/>
              </a:rPr>
              <a:t> main(String[] </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 {</a:t>
            </a:r>
          </a:p>
          <a:p>
            <a:r>
              <a:rPr lang="en-US" altLang="ko-KR" sz="1600" b="1" dirty="0">
                <a:solidFill>
                  <a:srgbClr val="7F0055"/>
                </a:solidFill>
                <a:latin typeface="Consolas" panose="020B0609020204030204" pitchFamily="49" charset="0"/>
              </a:rPr>
              <a:t>    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SpringApplicationBuilder</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OrderApplication.</a:t>
            </a:r>
            <a:r>
              <a:rPr lang="en-US" altLang="ko-KR" sz="1600" b="1" dirty="0" err="1">
                <a:solidFill>
                  <a:srgbClr val="7F0055"/>
                </a:solidFill>
                <a:latin typeface="Consolas" panose="020B0609020204030204" pitchFamily="49" charset="0"/>
              </a:rPr>
              <a:t>class</a:t>
            </a:r>
            <a:r>
              <a:rPr lang="en-US" altLang="ko-KR" sz="1600" b="1" dirty="0">
                <a:solidFill>
                  <a:srgbClr val="000000"/>
                </a:solidFill>
                <a:latin typeface="Consolas" panose="020B0609020204030204" pitchFamily="49" charset="0"/>
              </a:rPr>
              <a:t>).web(</a:t>
            </a:r>
            <a:r>
              <a:rPr lang="en-US" altLang="ko-KR" sz="1600" b="1" dirty="0">
                <a:solidFill>
                  <a:srgbClr val="7F0055"/>
                </a:solidFill>
                <a:latin typeface="Consolas" panose="020B0609020204030204" pitchFamily="49" charset="0"/>
              </a:rPr>
              <a:t>true</a:t>
            </a:r>
            <a:r>
              <a:rPr lang="en-US" altLang="ko-KR" sz="1600" b="1" dirty="0">
                <a:solidFill>
                  <a:srgbClr val="000000"/>
                </a:solidFill>
                <a:latin typeface="Consolas" panose="020B0609020204030204" pitchFamily="49" charset="0"/>
              </a:rPr>
              <a:t>).run(</a:t>
            </a:r>
            <a:r>
              <a:rPr lang="en-US" altLang="ko-KR" sz="1600" b="1" dirty="0" err="1">
                <a:solidFill>
                  <a:srgbClr val="6A3E3E"/>
                </a:solidFill>
                <a:latin typeface="Consolas" panose="020B0609020204030204" pitchFamily="49" charset="0"/>
              </a:rPr>
              <a:t>args</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646464"/>
                </a:solidFill>
                <a:latin typeface="Consolas" panose="020B0609020204030204" pitchFamily="49" charset="0"/>
              </a:rPr>
              <a:t>  @Bean</a:t>
            </a:r>
          </a:p>
          <a:p>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OrderRepository</a:t>
            </a:r>
            <a:r>
              <a:rPr lang="en-US" altLang="ko-KR" sz="1600" dirty="0">
                <a:solidFill>
                  <a:srgbClr val="000000"/>
                </a:solidFill>
                <a:latin typeface="Consolas" panose="020B0609020204030204" pitchFamily="49" charset="0"/>
              </a:rPr>
              <a:t> repository() {</a:t>
            </a:r>
          </a:p>
          <a:p>
            <a:r>
              <a:rPr lang="en-US" altLang="ko-KR" sz="1600" b="1" dirty="0">
                <a:solidFill>
                  <a:srgbClr val="7F0055"/>
                </a:solidFill>
                <a:latin typeface="Consolas" panose="020B0609020204030204" pitchFamily="49" charset="0"/>
              </a:rPr>
              <a:t>    return</a:t>
            </a:r>
            <a:r>
              <a:rPr lang="en-US" altLang="ko-KR" sz="1600" b="1"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new</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OrderRepository</a:t>
            </a:r>
            <a:r>
              <a:rPr lang="en-US" altLang="ko-KR" sz="1600" b="1" dirty="0">
                <a:solidFill>
                  <a:srgbClr val="000000"/>
                </a:solidFill>
                <a:latin typeface="Consolas" panose="020B0609020204030204" pitchFamily="49" charset="0"/>
              </a:rPr>
              <a:t>();</a:t>
            </a:r>
          </a:p>
          <a:p>
            <a:r>
              <a:rPr lang="en-US" altLang="ko-KR" sz="1600" dirty="0">
                <a:solidFill>
                  <a:srgbClr val="000000"/>
                </a:solidFill>
                <a:latin typeface="Consolas" panose="020B0609020204030204" pitchFamily="49" charset="0"/>
              </a:rPr>
              <a:t>  }</a:t>
            </a:r>
            <a:endParaRPr lang="ko-KR" altLang="en-US" sz="1600" dirty="0">
              <a:latin typeface="Consolas" panose="020B0609020204030204" pitchFamily="49" charset="0"/>
            </a:endParaRPr>
          </a:p>
          <a:p>
            <a:r>
              <a:rPr lang="en-US" altLang="ko-KR" sz="1600" dirty="0">
                <a:solidFill>
                  <a:srgbClr val="000000"/>
                </a:solidFill>
                <a:latin typeface="Consolas" panose="020B0609020204030204" pitchFamily="49" charset="0"/>
              </a:rPr>
              <a:t>}</a:t>
            </a:r>
            <a:endParaRPr lang="ko-KR" altLang="en-US" dirty="0"/>
          </a:p>
        </p:txBody>
      </p:sp>
    </p:spTree>
    <p:extLst>
      <p:ext uri="{BB962C8B-B14F-4D97-AF65-F5344CB8AC3E}">
        <p14:creationId xmlns:p14="http://schemas.microsoft.com/office/powerpoint/2010/main" val="773554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96</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19915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Remove the ribbon client and use the eureka discovery client with @EnableDiscoveryClient instead</a:t>
            </a:r>
          </a:p>
          <a:p>
            <a:pPr marL="342900" indent="-342900">
              <a:buFont typeface="Arial" panose="020B0604020202020204" pitchFamily="34" charset="0"/>
              <a:buChar char="•"/>
            </a:pPr>
            <a:r>
              <a:rPr lang="en-US" altLang="ko-KR" sz="2000" dirty="0">
                <a:solidFill>
                  <a:srgbClr val="24292E"/>
                </a:solidFill>
                <a:latin typeface="+mn-ea"/>
                <a:cs typeface="Arial"/>
                <a:sym typeface="Arial"/>
              </a:rPr>
              <a:t>Provide eureka server address to </a:t>
            </a:r>
            <a:r>
              <a:rPr lang="en-US" altLang="ko-KR" sz="2000" dirty="0" err="1">
                <a:solidFill>
                  <a:srgbClr val="24292E"/>
                </a:solidFill>
                <a:latin typeface="+mn-ea"/>
                <a:cs typeface="Arial"/>
                <a:sym typeface="Arial"/>
              </a:rPr>
              <a:t>application.yml</a:t>
            </a:r>
            <a:endParaRPr lang="en-US" altLang="ko-KR" sz="2000" dirty="0">
              <a:solidFill>
                <a:srgbClr val="24292E"/>
              </a:solidFill>
              <a:latin typeface="+mn-ea"/>
              <a:cs typeface="Arial"/>
              <a:sym typeface="Arial"/>
            </a:endParaRPr>
          </a:p>
        </p:txBody>
      </p:sp>
      <p:sp>
        <p:nvSpPr>
          <p:cNvPr id="5" name="직사각형 4">
            <a:extLst>
              <a:ext uri="{FF2B5EF4-FFF2-40B4-BE49-F238E27FC236}">
                <a16:creationId xmlns:a16="http://schemas.microsoft.com/office/drawing/2014/main" id="{06A7F1E0-DC12-4ED9-A48F-E3D660DFF2C1}"/>
              </a:ext>
            </a:extLst>
          </p:cNvPr>
          <p:cNvSpPr/>
          <p:nvPr/>
        </p:nvSpPr>
        <p:spPr>
          <a:xfrm>
            <a:off x="1548889" y="2878976"/>
            <a:ext cx="7326170" cy="2800767"/>
          </a:xfrm>
          <a:prstGeom prst="rect">
            <a:avLst/>
          </a:prstGeom>
        </p:spPr>
        <p:txBody>
          <a:bodyPr wrap="square">
            <a:spAutoFit/>
          </a:bodyPr>
          <a:lstStyle/>
          <a:p>
            <a:r>
              <a:rPr lang="en-US" altLang="ko-KR" sz="1600" dirty="0">
                <a:solidFill>
                  <a:srgbClr val="00C832"/>
                </a:solidFill>
                <a:latin typeface="Consolas" panose="020B0609020204030204" pitchFamily="49" charset="0"/>
              </a:rPr>
              <a:t>spring:</a:t>
            </a:r>
            <a:r>
              <a:rPr lang="en-US" altLang="ko-KR" sz="1600" dirty="0">
                <a:solidFill>
                  <a:srgbClr val="000000"/>
                </a:solidFill>
                <a:latin typeface="Consolas" panose="020B0609020204030204" pitchFamily="49" charset="0"/>
              </a:rPr>
              <a:t>  </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application:</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name:</a:t>
            </a:r>
            <a:r>
              <a:rPr lang="en-US" altLang="ko-KR" sz="1600" dirty="0">
                <a:solidFill>
                  <a:srgbClr val="000000"/>
                </a:solidFill>
                <a:latin typeface="Consolas" panose="020B0609020204030204" pitchFamily="49" charset="0"/>
              </a:rPr>
              <a:t> order-service</a:t>
            </a:r>
          </a:p>
          <a:p>
            <a:endParaRPr lang="ko-KR" altLang="en-US" sz="1600" dirty="0">
              <a:latin typeface="Consolas" panose="020B0609020204030204" pitchFamily="49" charset="0"/>
            </a:endParaRPr>
          </a:p>
          <a:p>
            <a:r>
              <a:rPr lang="en-US" altLang="ko-KR" sz="1600" dirty="0">
                <a:solidFill>
                  <a:srgbClr val="00C832"/>
                </a:solidFill>
                <a:latin typeface="Consolas" panose="020B0609020204030204" pitchFamily="49" charset="0"/>
              </a:rPr>
              <a:t>server:</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port:</a:t>
            </a:r>
            <a:r>
              <a:rPr lang="en-US" altLang="ko-KR" sz="1600" dirty="0">
                <a:solidFill>
                  <a:srgbClr val="000000"/>
                </a:solidFill>
                <a:latin typeface="Consolas" panose="020B0609020204030204" pitchFamily="49" charset="0"/>
              </a:rPr>
              <a:t> ${PORT:8090}</a:t>
            </a:r>
          </a:p>
          <a:p>
            <a:r>
              <a:rPr lang="ko-KR" altLang="en-US" sz="1600" dirty="0">
                <a:solidFill>
                  <a:srgbClr val="000000"/>
                </a:solidFill>
                <a:latin typeface="Consolas" panose="020B0609020204030204" pitchFamily="49" charset="0"/>
              </a:rPr>
              <a:t>  </a:t>
            </a:r>
          </a:p>
          <a:p>
            <a:r>
              <a:rPr lang="en-US" altLang="ko-KR" sz="1600" u="sng" dirty="0">
                <a:solidFill>
                  <a:srgbClr val="00C832"/>
                </a:solidFill>
                <a:latin typeface="Consolas" panose="020B0609020204030204" pitchFamily="49" charset="0"/>
              </a:rPr>
              <a:t>eureka:</a:t>
            </a:r>
          </a:p>
          <a:p>
            <a:r>
              <a:rPr lang="en-US" altLang="ko-KR" sz="1600" dirty="0">
                <a:solidFill>
                  <a:srgbClr val="000000"/>
                </a:solidFill>
                <a:latin typeface="Consolas" panose="020B0609020204030204" pitchFamily="49" charset="0"/>
              </a:rPr>
              <a:t>  </a:t>
            </a:r>
            <a:r>
              <a:rPr lang="en-US" altLang="ko-KR" sz="1600" dirty="0">
                <a:solidFill>
                  <a:srgbClr val="00C832"/>
                </a:solidFill>
                <a:latin typeface="Consolas" panose="020B0609020204030204" pitchFamily="49" charset="0"/>
              </a:rPr>
              <a:t>client:</a:t>
            </a:r>
          </a:p>
          <a:p>
            <a:r>
              <a:rPr lang="en-US" altLang="ko-KR" sz="1600" dirty="0">
                <a:solidFill>
                  <a:srgbClr val="000000"/>
                </a:solidFill>
                <a:latin typeface="Consolas" panose="020B0609020204030204" pitchFamily="49" charset="0"/>
              </a:rPr>
              <a:t>    </a:t>
            </a:r>
            <a:r>
              <a:rPr lang="en-US" altLang="ko-KR" sz="1600" dirty="0" err="1">
                <a:solidFill>
                  <a:srgbClr val="00C832"/>
                </a:solidFill>
                <a:latin typeface="Consolas" panose="020B0609020204030204" pitchFamily="49" charset="0"/>
              </a:rPr>
              <a:t>serviceUrl</a:t>
            </a:r>
            <a:r>
              <a:rPr lang="en-US" altLang="ko-KR" sz="1600" dirty="0">
                <a:solidFill>
                  <a:srgbClr val="00C832"/>
                </a:solidFill>
                <a:latin typeface="Consolas" panose="020B0609020204030204" pitchFamily="49" charset="0"/>
              </a:rPr>
              <a:t>:</a:t>
            </a:r>
          </a:p>
          <a:p>
            <a:r>
              <a:rPr lang="it-IT" altLang="ko-KR" sz="1600" dirty="0">
                <a:solidFill>
                  <a:srgbClr val="000000"/>
                </a:solidFill>
                <a:latin typeface="Consolas" panose="020B0609020204030204" pitchFamily="49" charset="0"/>
              </a:rPr>
              <a:t>      </a:t>
            </a:r>
            <a:r>
              <a:rPr lang="it-IT" altLang="ko-KR" sz="1600" dirty="0">
                <a:solidFill>
                  <a:srgbClr val="00C832"/>
                </a:solidFill>
                <a:latin typeface="Consolas" panose="020B0609020204030204" pitchFamily="49" charset="0"/>
              </a:rPr>
              <a:t>defaultZone:</a:t>
            </a:r>
            <a:r>
              <a:rPr lang="it-IT" altLang="ko-KR" sz="1600" dirty="0">
                <a:solidFill>
                  <a:srgbClr val="000000"/>
                </a:solidFill>
                <a:latin typeface="Consolas" panose="020B0609020204030204" pitchFamily="49" charset="0"/>
              </a:rPr>
              <a:t> ${EUREKA_URL:http://localhost:8761/eureka/} </a:t>
            </a:r>
            <a:endParaRPr lang="ko-KR" altLang="en-US" dirty="0"/>
          </a:p>
        </p:txBody>
      </p:sp>
    </p:spTree>
    <p:extLst>
      <p:ext uri="{BB962C8B-B14F-4D97-AF65-F5344CB8AC3E}">
        <p14:creationId xmlns:p14="http://schemas.microsoft.com/office/powerpoint/2010/main" val="3634909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97</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a:t>
            </a:r>
            <a:r>
              <a:rPr lang="en-US" altLang="ko-KR" dirty="0" err="1"/>
              <a:t>RestTemplate</a:t>
            </a:r>
            <a:r>
              <a:rPr lang="en-US" altLang="ko-KR" dirty="0"/>
              <a:t> with Service Discovery</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1037234"/>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Create 2 account-service and 2 product-service as below</a:t>
            </a:r>
          </a:p>
          <a:p>
            <a:pPr marL="342900" indent="-342900">
              <a:buFont typeface="Arial" panose="020B0604020202020204" pitchFamily="34" charset="0"/>
              <a:buChar char="•"/>
            </a:pPr>
            <a:r>
              <a:rPr lang="en-US" altLang="ko-KR" sz="2000" dirty="0">
                <a:solidFill>
                  <a:srgbClr val="24292E"/>
                </a:solidFill>
                <a:latin typeface="+mn-ea"/>
                <a:cs typeface="Arial"/>
                <a:sym typeface="Arial"/>
              </a:rPr>
              <a:t>Requests sent by order-service are distributed to account-</a:t>
            </a:r>
            <a:r>
              <a:rPr lang="en-US" altLang="ko-KR" sz="2000" dirty="0" err="1">
                <a:solidFill>
                  <a:srgbClr val="24292E"/>
                </a:solidFill>
                <a:latin typeface="+mn-ea"/>
                <a:cs typeface="Arial"/>
                <a:sym typeface="Arial"/>
              </a:rPr>
              <a:t>servic</a:t>
            </a:r>
            <a:r>
              <a:rPr lang="en-US" altLang="ko-KR" sz="2000" dirty="0">
                <a:solidFill>
                  <a:srgbClr val="24292E"/>
                </a:solidFill>
                <a:latin typeface="+mn-ea"/>
                <a:cs typeface="Arial"/>
                <a:sym typeface="Arial"/>
              </a:rPr>
              <a:t> and product-service =&gt; available on the server console</a:t>
            </a:r>
          </a:p>
        </p:txBody>
      </p:sp>
      <p:pic>
        <p:nvPicPr>
          <p:cNvPr id="7" name="그림 6">
            <a:extLst>
              <a:ext uri="{FF2B5EF4-FFF2-40B4-BE49-F238E27FC236}">
                <a16:creationId xmlns:a16="http://schemas.microsoft.com/office/drawing/2014/main" id="{5F74857C-34F3-477C-89D4-2DCA47F107F5}"/>
              </a:ext>
            </a:extLst>
          </p:cNvPr>
          <p:cNvPicPr>
            <a:picLocks noChangeAspect="1"/>
          </p:cNvPicPr>
          <p:nvPr/>
        </p:nvPicPr>
        <p:blipFill>
          <a:blip r:embed="rId3"/>
          <a:stretch>
            <a:fillRect/>
          </a:stretch>
        </p:blipFill>
        <p:spPr>
          <a:xfrm>
            <a:off x="411094" y="2910175"/>
            <a:ext cx="9345612" cy="2125845"/>
          </a:xfrm>
          <a:prstGeom prst="rect">
            <a:avLst/>
          </a:prstGeom>
        </p:spPr>
      </p:pic>
      <p:sp>
        <p:nvSpPr>
          <p:cNvPr id="9" name="직사각형 8">
            <a:extLst>
              <a:ext uri="{FF2B5EF4-FFF2-40B4-BE49-F238E27FC236}">
                <a16:creationId xmlns:a16="http://schemas.microsoft.com/office/drawing/2014/main" id="{4D0B4B1E-53F9-4C95-8B07-CC1943D6EAEB}"/>
              </a:ext>
            </a:extLst>
          </p:cNvPr>
          <p:cNvSpPr/>
          <p:nvPr/>
        </p:nvSpPr>
        <p:spPr>
          <a:xfrm>
            <a:off x="411094" y="5298580"/>
            <a:ext cx="9021579" cy="646331"/>
          </a:xfrm>
          <a:prstGeom prst="rect">
            <a:avLst/>
          </a:prstGeom>
        </p:spPr>
        <p:txBody>
          <a:bodyPr wrap="square">
            <a:spAutoFit/>
          </a:bodyPr>
          <a:lstStyle/>
          <a:p>
            <a:r>
              <a:rPr lang="en-US" altLang="ko-KR" dirty="0"/>
              <a:t>curl -d " {\"</a:t>
            </a:r>
            <a:r>
              <a:rPr lang="en-US" altLang="ko-KR" dirty="0" err="1"/>
              <a:t>productIds</a:t>
            </a:r>
            <a:r>
              <a:rPr lang="en-US" altLang="ko-KR" dirty="0"/>
              <a:t>\":[1,5],\"</a:t>
            </a:r>
            <a:r>
              <a:rPr lang="en-US" altLang="ko-KR" dirty="0" err="1"/>
              <a:t>customerId</a:t>
            </a:r>
            <a:r>
              <a:rPr lang="en-US" altLang="ko-KR" dirty="0"/>
              <a:t>\":1,\"status\":\"NEW\"} " -H "</a:t>
            </a:r>
            <a:r>
              <a:rPr lang="en-US" altLang="ko-KR" dirty="0" err="1"/>
              <a:t>Content-Type:application</a:t>
            </a:r>
            <a:r>
              <a:rPr lang="en-US" altLang="ko-KR" dirty="0"/>
              <a:t>/json" -X POST http://localhost:8090</a:t>
            </a:r>
          </a:p>
        </p:txBody>
      </p:sp>
    </p:spTree>
    <p:extLst>
      <p:ext uri="{BB962C8B-B14F-4D97-AF65-F5344CB8AC3E}">
        <p14:creationId xmlns:p14="http://schemas.microsoft.com/office/powerpoint/2010/main" val="1698729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p:txBody>
          <a:bodyPr/>
          <a:lstStyle/>
          <a:p>
            <a:fld id="{2FF31CB8-EE0B-4A6A-8561-904A0AB35B79}" type="slidenum">
              <a:rPr lang="ko-KR" altLang="en-US" smtClean="0"/>
              <a:pPr/>
              <a:t>98</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Using Feign Clients</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2435408"/>
          </a:xfrm>
          <a:prstGeom prst="roundRect">
            <a:avLst>
              <a:gd name="adj" fmla="val 4624"/>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Instead of </a:t>
            </a:r>
            <a:r>
              <a:rPr lang="en-US" altLang="ko-KR" sz="2000" dirty="0" err="1">
                <a:solidFill>
                  <a:srgbClr val="24292E"/>
                </a:solidFill>
                <a:latin typeface="+mn-ea"/>
                <a:cs typeface="Arial"/>
                <a:sym typeface="Arial"/>
              </a:rPr>
              <a:t>RestTemplate</a:t>
            </a:r>
            <a:r>
              <a:rPr lang="en-US" altLang="ko-KR" sz="2000" dirty="0">
                <a:solidFill>
                  <a:srgbClr val="24292E"/>
                </a:solidFill>
                <a:latin typeface="+mn-ea"/>
                <a:cs typeface="Arial"/>
                <a:sym typeface="Arial"/>
              </a:rPr>
              <a:t>, Netflix develops independent REST communication tools</a:t>
            </a:r>
          </a:p>
          <a:p>
            <a:pPr marL="342900" indent="-342900">
              <a:buFont typeface="Arial" panose="020B0604020202020204" pitchFamily="34" charset="0"/>
              <a:buChar char="•"/>
            </a:pPr>
            <a:r>
              <a:rPr lang="en-US" altLang="ko-KR" sz="2000" dirty="0">
                <a:solidFill>
                  <a:srgbClr val="24292E"/>
                </a:solidFill>
                <a:latin typeface="+mn-ea"/>
                <a:cs typeface="Arial"/>
                <a:sym typeface="Arial"/>
              </a:rPr>
              <a:t>The Feign client is a Java HTTP client binder that operates by processing the annotation as a template request</a:t>
            </a:r>
          </a:p>
          <a:p>
            <a:pPr marL="342900" indent="-342900">
              <a:buFont typeface="Arial" panose="020B0604020202020204" pitchFamily="34" charset="0"/>
              <a:buChar char="•"/>
            </a:pPr>
            <a:r>
              <a:rPr lang="en-US" altLang="ko-KR" sz="2000" dirty="0">
                <a:solidFill>
                  <a:srgbClr val="24292E"/>
                </a:solidFill>
                <a:latin typeface="+mn-ea"/>
                <a:cs typeface="Arial"/>
                <a:sym typeface="Arial"/>
              </a:rPr>
              <a:t>You can create an interface and add an announcement. </a:t>
            </a:r>
          </a:p>
          <a:p>
            <a:pPr marL="342900" indent="-342900">
              <a:buFont typeface="Arial" panose="020B0604020202020204" pitchFamily="34" charset="0"/>
              <a:buChar char="•"/>
            </a:pPr>
            <a:r>
              <a:rPr lang="en-US" altLang="ko-KR" sz="2000" dirty="0">
                <a:solidFill>
                  <a:srgbClr val="24292E"/>
                </a:solidFill>
                <a:latin typeface="+mn-ea"/>
                <a:cs typeface="Arial"/>
                <a:sym typeface="Arial"/>
              </a:rPr>
              <a:t>Feign clients integrate with ribbon and eureka to provide a load-balancing HTTP client that gets all the required network addresses from service discovery.</a:t>
            </a:r>
          </a:p>
        </p:txBody>
      </p:sp>
    </p:spTree>
    <p:extLst>
      <p:ext uri="{BB962C8B-B14F-4D97-AF65-F5344CB8AC3E}">
        <p14:creationId xmlns:p14="http://schemas.microsoft.com/office/powerpoint/2010/main" val="3245436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B8B79BB5-0225-48CA-BDFA-4C9641C71E7A}"/>
              </a:ext>
            </a:extLst>
          </p:cNvPr>
          <p:cNvCxnSpPr/>
          <p:nvPr/>
        </p:nvCxnSpPr>
        <p:spPr>
          <a:xfrm>
            <a:off x="5418894" y="2483068"/>
            <a:ext cx="0" cy="404422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4"/>
          </p:nvPr>
        </p:nvSpPr>
        <p:spPr/>
        <p:txBody>
          <a:bodyPr/>
          <a:lstStyle/>
          <a:p>
            <a:fld id="{2FF31CB8-EE0B-4A6A-8561-904A0AB35B79}" type="slidenum">
              <a:rPr lang="ko-KR" altLang="en-US" smtClean="0"/>
              <a:pPr/>
              <a:t>99</a:t>
            </a:fld>
            <a:endParaRPr lang="ko-KR" altLang="en-US"/>
          </a:p>
        </p:txBody>
      </p:sp>
      <p:sp>
        <p:nvSpPr>
          <p:cNvPr id="2" name="제목 1"/>
          <p:cNvSpPr>
            <a:spLocks noGrp="1"/>
          </p:cNvSpPr>
          <p:nvPr>
            <p:ph type="title"/>
          </p:nvPr>
        </p:nvSpPr>
        <p:spPr>
          <a:xfrm>
            <a:off x="993138" y="481469"/>
            <a:ext cx="4061433" cy="332399"/>
          </a:xfrm>
        </p:spPr>
        <p:txBody>
          <a:bodyPr/>
          <a:lstStyle/>
          <a:p>
            <a:r>
              <a:rPr lang="en-US" altLang="ko-KR" dirty="0"/>
              <a:t>Microservice Communication</a:t>
            </a:r>
            <a:endParaRPr lang="ko-KR" altLang="en-US" dirty="0"/>
          </a:p>
        </p:txBody>
      </p:sp>
      <p:sp>
        <p:nvSpPr>
          <p:cNvPr id="4" name="텍스트 개체 틀 3"/>
          <p:cNvSpPr>
            <a:spLocks noGrp="1"/>
          </p:cNvSpPr>
          <p:nvPr>
            <p:ph type="body" sz="quarter" idx="13"/>
          </p:nvPr>
        </p:nvSpPr>
        <p:spPr>
          <a:xfrm>
            <a:off x="752753" y="1178257"/>
            <a:ext cx="8980272" cy="276999"/>
          </a:xfrm>
        </p:spPr>
        <p:txBody>
          <a:bodyPr/>
          <a:lstStyle/>
          <a:p>
            <a:r>
              <a:rPr lang="en-US" altLang="ko-KR" dirty="0"/>
              <a:t>Feign Client Example</a:t>
            </a:r>
          </a:p>
        </p:txBody>
      </p:sp>
      <p:sp>
        <p:nvSpPr>
          <p:cNvPr id="3" name="텍스트 개체 틀 2"/>
          <p:cNvSpPr>
            <a:spLocks noGrp="1"/>
          </p:cNvSpPr>
          <p:nvPr>
            <p:ph type="body" sz="quarter" idx="14"/>
          </p:nvPr>
        </p:nvSpPr>
        <p:spPr/>
        <p:txBody>
          <a:bodyPr/>
          <a:lstStyle/>
          <a:p>
            <a:r>
              <a:rPr lang="en-US" altLang="ko-KR" dirty="0"/>
              <a:t>04</a:t>
            </a:r>
            <a:endParaRPr lang="ko-KR" altLang="en-US" dirty="0"/>
          </a:p>
        </p:txBody>
      </p:sp>
      <p:grpSp>
        <p:nvGrpSpPr>
          <p:cNvPr id="14" name="그룹 13">
            <a:extLst>
              <a:ext uri="{FF2B5EF4-FFF2-40B4-BE49-F238E27FC236}">
                <a16:creationId xmlns:a16="http://schemas.microsoft.com/office/drawing/2014/main" id="{94826714-4519-4D5D-88A4-AC1DC67E233C}"/>
              </a:ext>
            </a:extLst>
          </p:cNvPr>
          <p:cNvGrpSpPr/>
          <p:nvPr/>
        </p:nvGrpSpPr>
        <p:grpSpPr>
          <a:xfrm>
            <a:off x="411094" y="1247700"/>
            <a:ext cx="182382" cy="138112"/>
            <a:chOff x="435418" y="842963"/>
            <a:chExt cx="168353" cy="138112"/>
          </a:xfrm>
        </p:grpSpPr>
        <p:sp>
          <p:nvSpPr>
            <p:cNvPr id="15" name="갈매기형 수장 23">
              <a:extLst>
                <a:ext uri="{FF2B5EF4-FFF2-40B4-BE49-F238E27FC236}">
                  <a16:creationId xmlns:a16="http://schemas.microsoft.com/office/drawing/2014/main" id="{8DC2FEA1-8A81-41AE-85ED-88E82808B7B7}"/>
                </a:ext>
              </a:extLst>
            </p:cNvPr>
            <p:cNvSpPr/>
            <p:nvPr/>
          </p:nvSpPr>
          <p:spPr>
            <a:xfrm>
              <a:off x="435418" y="842963"/>
              <a:ext cx="92869" cy="138112"/>
            </a:xfrm>
            <a:prstGeom prst="chevron">
              <a:avLst/>
            </a:prstGeom>
            <a:solidFill>
              <a:srgbClr val="215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sp>
          <p:nvSpPr>
            <p:cNvPr id="16" name="갈매기형 수장 24">
              <a:extLst>
                <a:ext uri="{FF2B5EF4-FFF2-40B4-BE49-F238E27FC236}">
                  <a16:creationId xmlns:a16="http://schemas.microsoft.com/office/drawing/2014/main" id="{473DB3B3-6AC0-4832-AF22-53387970DA3F}"/>
                </a:ext>
              </a:extLst>
            </p:cNvPr>
            <p:cNvSpPr/>
            <p:nvPr/>
          </p:nvSpPr>
          <p:spPr>
            <a:xfrm>
              <a:off x="510902" y="842963"/>
              <a:ext cx="92869" cy="138112"/>
            </a:xfrm>
            <a:prstGeom prst="chevron">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solidFill>
                  <a:schemeClr val="tx1"/>
                </a:solidFill>
                <a:latin typeface="KoPub돋움체 Medium" panose="00000600000000000000" pitchFamily="2" charset="-127"/>
                <a:ea typeface="KoPub돋움체 Medium" panose="00000600000000000000" pitchFamily="2" charset="-127"/>
              </a:endParaRPr>
            </a:p>
          </p:txBody>
        </p:sp>
      </p:grpSp>
      <p:sp>
        <p:nvSpPr>
          <p:cNvPr id="10" name="모서리가 둥근 직사각형 12">
            <a:extLst>
              <a:ext uri="{FF2B5EF4-FFF2-40B4-BE49-F238E27FC236}">
                <a16:creationId xmlns:a16="http://schemas.microsoft.com/office/drawing/2014/main" id="{A781385D-52C7-4C20-BF7E-A018B77471BC}"/>
              </a:ext>
            </a:extLst>
          </p:cNvPr>
          <p:cNvSpPr/>
          <p:nvPr/>
        </p:nvSpPr>
        <p:spPr>
          <a:xfrm>
            <a:off x="560387" y="1610381"/>
            <a:ext cx="8785225" cy="646331"/>
          </a:xfrm>
          <a:prstGeom prst="round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342900" indent="-342900">
              <a:buFont typeface="Arial" panose="020B0604020202020204" pitchFamily="34" charset="0"/>
              <a:buChar char="•"/>
            </a:pPr>
            <a:r>
              <a:rPr lang="en-US" altLang="ko-KR" sz="2000" dirty="0">
                <a:solidFill>
                  <a:srgbClr val="24292E"/>
                </a:solidFill>
                <a:latin typeface="+mn-ea"/>
                <a:cs typeface="Arial"/>
                <a:sym typeface="Arial"/>
              </a:rPr>
              <a:t>Spring-cloud-starter-feign or spring-cloud-starter-</a:t>
            </a:r>
            <a:r>
              <a:rPr lang="en-US" altLang="ko-KR" sz="2000" dirty="0" err="1">
                <a:solidFill>
                  <a:srgbClr val="24292E"/>
                </a:solidFill>
                <a:latin typeface="+mn-ea"/>
                <a:cs typeface="Arial"/>
                <a:sym typeface="Arial"/>
              </a:rPr>
              <a:t>openfeign</a:t>
            </a:r>
            <a:r>
              <a:rPr lang="en-US" altLang="ko-KR" sz="2000" dirty="0">
                <a:solidFill>
                  <a:srgbClr val="24292E"/>
                </a:solidFill>
                <a:latin typeface="+mn-ea"/>
                <a:cs typeface="Arial"/>
                <a:sym typeface="Arial"/>
              </a:rPr>
              <a:t> must be added to the dependency to include Feign in the project</a:t>
            </a:r>
          </a:p>
        </p:txBody>
      </p:sp>
      <p:pic>
        <p:nvPicPr>
          <p:cNvPr id="5" name="그림 4">
            <a:extLst>
              <a:ext uri="{FF2B5EF4-FFF2-40B4-BE49-F238E27FC236}">
                <a16:creationId xmlns:a16="http://schemas.microsoft.com/office/drawing/2014/main" id="{5BBC0E1E-E6C8-4E02-AD6E-8554FFFD3C11}"/>
              </a:ext>
            </a:extLst>
          </p:cNvPr>
          <p:cNvPicPr>
            <a:picLocks noChangeAspect="1"/>
          </p:cNvPicPr>
          <p:nvPr/>
        </p:nvPicPr>
        <p:blipFill>
          <a:blip r:embed="rId3"/>
          <a:stretch>
            <a:fillRect/>
          </a:stretch>
        </p:blipFill>
        <p:spPr>
          <a:xfrm>
            <a:off x="752753" y="3847262"/>
            <a:ext cx="4422555" cy="2455348"/>
          </a:xfrm>
          <a:prstGeom prst="rect">
            <a:avLst/>
          </a:prstGeom>
        </p:spPr>
      </p:pic>
      <p:sp>
        <p:nvSpPr>
          <p:cNvPr id="7" name="TextBox 6">
            <a:extLst>
              <a:ext uri="{FF2B5EF4-FFF2-40B4-BE49-F238E27FC236}">
                <a16:creationId xmlns:a16="http://schemas.microsoft.com/office/drawing/2014/main" id="{C240993B-76A4-474D-A5C7-7D5D267E5BF3}"/>
              </a:ext>
            </a:extLst>
          </p:cNvPr>
          <p:cNvSpPr txBox="1"/>
          <p:nvPr/>
        </p:nvSpPr>
        <p:spPr>
          <a:xfrm>
            <a:off x="2557508" y="3244334"/>
            <a:ext cx="813044" cy="369332"/>
          </a:xfrm>
          <a:prstGeom prst="rect">
            <a:avLst/>
          </a:prstGeom>
          <a:noFill/>
        </p:spPr>
        <p:txBody>
          <a:bodyPr wrap="none" rtlCol="0">
            <a:spAutoFit/>
          </a:bodyPr>
          <a:lstStyle/>
          <a:p>
            <a:pPr algn="ctr"/>
            <a:r>
              <a:rPr lang="en-US" altLang="ko-KR" dirty="0">
                <a:latin typeface="KoPub돋움체 Medium"/>
                <a:ea typeface="KoPub돋움체 Medium"/>
              </a:rPr>
              <a:t>zone1</a:t>
            </a:r>
            <a:endParaRPr lang="ko-KR" altLang="en-US" dirty="0">
              <a:latin typeface="KoPub돋움체 Medium"/>
              <a:ea typeface="KoPub돋움체 Medium"/>
            </a:endParaRPr>
          </a:p>
        </p:txBody>
      </p:sp>
      <p:pic>
        <p:nvPicPr>
          <p:cNvPr id="12" name="그림 11">
            <a:extLst>
              <a:ext uri="{FF2B5EF4-FFF2-40B4-BE49-F238E27FC236}">
                <a16:creationId xmlns:a16="http://schemas.microsoft.com/office/drawing/2014/main" id="{28F356DD-FBD7-4519-8619-D3D3E1C420A8}"/>
              </a:ext>
            </a:extLst>
          </p:cNvPr>
          <p:cNvPicPr>
            <a:picLocks noChangeAspect="1"/>
          </p:cNvPicPr>
          <p:nvPr/>
        </p:nvPicPr>
        <p:blipFill>
          <a:blip r:embed="rId3"/>
          <a:stretch>
            <a:fillRect/>
          </a:stretch>
        </p:blipFill>
        <p:spPr>
          <a:xfrm>
            <a:off x="5483445" y="3791007"/>
            <a:ext cx="4422555" cy="2455348"/>
          </a:xfrm>
          <a:prstGeom prst="rect">
            <a:avLst/>
          </a:prstGeom>
        </p:spPr>
      </p:pic>
      <p:sp>
        <p:nvSpPr>
          <p:cNvPr id="13" name="TextBox 12">
            <a:extLst>
              <a:ext uri="{FF2B5EF4-FFF2-40B4-BE49-F238E27FC236}">
                <a16:creationId xmlns:a16="http://schemas.microsoft.com/office/drawing/2014/main" id="{85A93494-0548-44AE-9364-EA0D75014106}"/>
              </a:ext>
            </a:extLst>
          </p:cNvPr>
          <p:cNvSpPr txBox="1"/>
          <p:nvPr/>
        </p:nvSpPr>
        <p:spPr>
          <a:xfrm>
            <a:off x="7288201" y="3188079"/>
            <a:ext cx="813044" cy="369332"/>
          </a:xfrm>
          <a:prstGeom prst="rect">
            <a:avLst/>
          </a:prstGeom>
          <a:noFill/>
        </p:spPr>
        <p:txBody>
          <a:bodyPr wrap="none" rtlCol="0">
            <a:spAutoFit/>
          </a:bodyPr>
          <a:lstStyle/>
          <a:p>
            <a:pPr algn="ctr"/>
            <a:r>
              <a:rPr lang="en-US" altLang="ko-KR" dirty="0">
                <a:latin typeface="KoPub돋움체 Medium"/>
                <a:ea typeface="KoPub돋움체 Medium"/>
              </a:rPr>
              <a:t>zone2</a:t>
            </a:r>
            <a:endParaRPr lang="ko-KR" altLang="en-US" dirty="0">
              <a:latin typeface="KoPub돋움체 Medium"/>
              <a:ea typeface="KoPub돋움체 Medium"/>
            </a:endParaRPr>
          </a:p>
        </p:txBody>
      </p:sp>
      <p:sp>
        <p:nvSpPr>
          <p:cNvPr id="8" name="육각형 7">
            <a:extLst>
              <a:ext uri="{FF2B5EF4-FFF2-40B4-BE49-F238E27FC236}">
                <a16:creationId xmlns:a16="http://schemas.microsoft.com/office/drawing/2014/main" id="{9DC1FB61-4B56-4602-AFEF-30DD4B9294FE}"/>
              </a:ext>
            </a:extLst>
          </p:cNvPr>
          <p:cNvSpPr/>
          <p:nvPr/>
        </p:nvSpPr>
        <p:spPr>
          <a:xfrm>
            <a:off x="4860434" y="3429000"/>
            <a:ext cx="1143550" cy="817744"/>
          </a:xfrm>
          <a:prstGeom prst="hexagon">
            <a:avLst/>
          </a:prstGeom>
          <a:solidFill>
            <a:schemeClr val="accent2"/>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1100" dirty="0"/>
              <a:t>service discovery</a:t>
            </a:r>
            <a:endParaRPr lang="ko-KR" altLang="en-US" sz="1100" dirty="0"/>
          </a:p>
        </p:txBody>
      </p:sp>
    </p:spTree>
    <p:extLst>
      <p:ext uri="{BB962C8B-B14F-4D97-AF65-F5344CB8AC3E}">
        <p14:creationId xmlns:p14="http://schemas.microsoft.com/office/powerpoint/2010/main" val="3429825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1">
      <a:majorFont>
        <a:latin typeface="Calibri Light"/>
        <a:ea typeface="KoPub돋움체 Bold"/>
        <a:cs typeface=""/>
      </a:majorFont>
      <a:minorFont>
        <a:latin typeface="KoPub돋움체 Light"/>
        <a:ea typeface="KoPub돋움체 Medium"/>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mtClean="0">
            <a:latin typeface="KoPub돋움체 Medium"/>
            <a:ea typeface="KoPub돋움체 Medium"/>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30422</TotalTime>
  <Words>9467</Words>
  <Application>Microsoft Office PowerPoint</Application>
  <PresentationFormat>A4 용지(210x297mm)</PresentationFormat>
  <Paragraphs>1733</Paragraphs>
  <Slides>124</Slides>
  <Notes>124</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124</vt:i4>
      </vt:variant>
    </vt:vector>
  </HeadingPairs>
  <TitlesOfParts>
    <vt:vector size="134" baseType="lpstr">
      <vt:lpstr>-apple-system</vt:lpstr>
      <vt:lpstr>HY궁서</vt:lpstr>
      <vt:lpstr>HY울릉도M</vt:lpstr>
      <vt:lpstr>KoPub돋움체 Bold</vt:lpstr>
      <vt:lpstr>KoPub돋움체 Light</vt:lpstr>
      <vt:lpstr>KoPub돋움체 Medium</vt:lpstr>
      <vt:lpstr>Arial</vt:lpstr>
      <vt:lpstr>Consolas</vt:lpstr>
      <vt:lpstr>Wingdings</vt:lpstr>
      <vt:lpstr>Office 테마</vt:lpstr>
      <vt:lpstr>PowerPoint 프레젠테이션</vt:lpstr>
      <vt:lpstr>Netflix OSS</vt:lpstr>
      <vt:lpstr>Netflix OSS</vt:lpstr>
      <vt:lpstr>Netflix OSS</vt:lpstr>
      <vt:lpstr>Netflix OSS</vt:lpstr>
      <vt:lpstr>Netflix OSS</vt:lpstr>
      <vt:lpstr>Netflix OSS</vt:lpstr>
      <vt:lpstr>Netflix OSS</vt:lpstr>
      <vt:lpstr>Netflix OSS</vt:lpstr>
      <vt:lpstr>Netflix OSS</vt:lpstr>
      <vt:lpstr>Netflix OSS</vt:lpstr>
      <vt:lpstr>Netflix OSS</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Distributed Configuration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Microservice Communication</vt:lpstr>
      <vt:lpstr>Advanced Load Balancing and Circuit Breakers</vt:lpstr>
      <vt:lpstr>Advanced Load Balancing and Circuit Breakers</vt:lpstr>
      <vt:lpstr>Advanced Load Balancing and Circuit Breakers</vt:lpstr>
      <vt:lpstr>Advanced Load Balancing and Circuit Breakers</vt:lpstr>
      <vt:lpstr>Advanced Load Balancing and Circuit Breakers</vt:lpstr>
      <vt:lpstr>Advanced Load Balancing and Circuit Breakers</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lpstr>Circuit Breakers Using Histrix</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6222</cp:revision>
  <dcterms:created xsi:type="dcterms:W3CDTF">2018-09-13T06:27:38Z</dcterms:created>
  <dcterms:modified xsi:type="dcterms:W3CDTF">2024-01-16T01:05:35Z</dcterms:modified>
  <cp:version/>
</cp:coreProperties>
</file>